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68" r:id="rId2"/>
    <p:sldId id="257" r:id="rId3"/>
    <p:sldId id="267" r:id="rId4"/>
    <p:sldId id="260" r:id="rId5"/>
    <p:sldId id="259" r:id="rId6"/>
    <p:sldId id="266" r:id="rId7"/>
    <p:sldId id="263" r:id="rId8"/>
    <p:sldId id="264" r:id="rId9"/>
    <p:sldId id="269"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FDFF"/>
    <a:srgbClr val="58FF4B"/>
    <a:srgbClr val="4AE463"/>
    <a:srgbClr val="458D7A"/>
    <a:srgbClr val="FFFFFF"/>
    <a:srgbClr val="FDFF97"/>
    <a:srgbClr val="5CFA78"/>
    <a:srgbClr val="FFD800"/>
    <a:srgbClr val="87E499"/>
    <a:srgbClr val="B3E4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7DF18680-E054-41AD-8BC1-D1AEF772440D}" styleName="Orta Stil 2 - Vurgu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Orta Stil 3 - Vurgu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Orta Stil 3 - Vurgu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F5AB1C69-6EDB-4FF4-983F-18BD219EF322}" styleName="Orta Stil 2 - Vurgu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Orta Stil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5BE263C-DBD7-4A20-BB59-AAB30ACAA65A}" styleName="Orta Stil 3 - Vurgu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3296810-A885-4BE3-A3E7-6D5BEEA58F35}" styleName="Orta Stil 2 - Vurgu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2591"/>
    <p:restoredTop sz="89737"/>
  </p:normalViewPr>
  <p:slideViewPr>
    <p:cSldViewPr snapToGrid="0" snapToObjects="1">
      <p:cViewPr>
        <p:scale>
          <a:sx n="84" d="100"/>
          <a:sy n="84" d="100"/>
        </p:scale>
        <p:origin x="1600" y="1064"/>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4A90BE-7632-C548-A197-F5BE8B905DE0}" type="datetimeFigureOut">
              <a:rPr lang="en-US" smtClean="0"/>
              <a:t>1/28/21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B021AA-7352-5D46-90C9-D4701DFC1CC5}" type="slidenum">
              <a:rPr lang="en-US" smtClean="0"/>
              <a:t>‹#›</a:t>
            </a:fld>
            <a:endParaRPr lang="en-US"/>
          </a:p>
        </p:txBody>
      </p:sp>
    </p:spTree>
    <p:extLst>
      <p:ext uri="{BB962C8B-B14F-4D97-AF65-F5344CB8AC3E}">
        <p14:creationId xmlns:p14="http://schemas.microsoft.com/office/powerpoint/2010/main" val="890793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err="1"/>
              <a:t>Hi</a:t>
            </a:r>
            <a:r>
              <a:rPr lang="tr-TR" dirty="0"/>
              <a:t> </a:t>
            </a:r>
            <a:r>
              <a:rPr lang="tr-TR" dirty="0" err="1"/>
              <a:t>everyone</a:t>
            </a:r>
            <a:r>
              <a:rPr lang="tr-TR" dirty="0"/>
              <a:t>, </a:t>
            </a:r>
            <a:r>
              <a:rPr lang="tr-TR" dirty="0" err="1"/>
              <a:t>we</a:t>
            </a:r>
            <a:r>
              <a:rPr lang="tr-TR" dirty="0"/>
              <a:t> </a:t>
            </a:r>
            <a:r>
              <a:rPr lang="tr-TR" dirty="0" err="1"/>
              <a:t>want</a:t>
            </a:r>
            <a:r>
              <a:rPr lang="tr-TR" dirty="0"/>
              <a:t> </a:t>
            </a:r>
            <a:r>
              <a:rPr lang="tr-TR" dirty="0" err="1"/>
              <a:t>to</a:t>
            </a:r>
            <a:r>
              <a:rPr lang="tr-TR" dirty="0"/>
              <a:t> </a:t>
            </a:r>
            <a:r>
              <a:rPr lang="tr-TR" dirty="0" err="1"/>
              <a:t>present</a:t>
            </a:r>
            <a:r>
              <a:rPr lang="tr-TR" dirty="0"/>
              <a:t> </a:t>
            </a:r>
            <a:r>
              <a:rPr lang="tr-TR" dirty="0" err="1"/>
              <a:t>our</a:t>
            </a:r>
            <a:r>
              <a:rPr lang="tr-TR" dirty="0"/>
              <a:t> </a:t>
            </a:r>
            <a:r>
              <a:rPr lang="tr-TR" dirty="0" err="1"/>
              <a:t>study</a:t>
            </a:r>
            <a:r>
              <a:rPr lang="tr-TR" dirty="0"/>
              <a:t> </a:t>
            </a:r>
            <a:r>
              <a:rPr lang="tr-TR" dirty="0" err="1"/>
              <a:t>about</a:t>
            </a:r>
            <a:r>
              <a:rPr lang="tr-TR" dirty="0"/>
              <a:t> </a:t>
            </a:r>
            <a:r>
              <a:rPr lang="en-US" sz="1200" b="0" kern="1200" dirty="0">
                <a:solidFill>
                  <a:schemeClr val="tx1"/>
                </a:solidFill>
                <a:effectLst/>
                <a:latin typeface="+mn-lt"/>
                <a:ea typeface="+mn-ea"/>
                <a:cs typeface="+mn-cs"/>
              </a:rPr>
              <a:t>A NOVEL CNN ARCHITECTURE TO DIAGNOSE PNEUMONIA AND ITS CAUSES FROM CHEST X-RAY </a:t>
            </a:r>
            <a:endParaRPr lang="en-US" sz="1200" b="0" i="1" dirty="0">
              <a:solidFill>
                <a:srgbClr val="87E499"/>
              </a:solidFill>
            </a:endParaRPr>
          </a:p>
          <a:p>
            <a:endParaRPr lang="tr-TR" dirty="0"/>
          </a:p>
        </p:txBody>
      </p:sp>
      <p:sp>
        <p:nvSpPr>
          <p:cNvPr id="4" name="Slayt Numarası Yer Tutucusu 3"/>
          <p:cNvSpPr>
            <a:spLocks noGrp="1"/>
          </p:cNvSpPr>
          <p:nvPr>
            <p:ph type="sldNum" sz="quarter" idx="5"/>
          </p:nvPr>
        </p:nvSpPr>
        <p:spPr/>
        <p:txBody>
          <a:bodyPr/>
          <a:lstStyle/>
          <a:p>
            <a:fld id="{F9B021AA-7352-5D46-90C9-D4701DFC1CC5}" type="slidenum">
              <a:rPr lang="en-US" smtClean="0"/>
              <a:t>1</a:t>
            </a:fld>
            <a:endParaRPr lang="en-US"/>
          </a:p>
        </p:txBody>
      </p:sp>
    </p:spTree>
    <p:extLst>
      <p:ext uri="{BB962C8B-B14F-4D97-AF65-F5344CB8AC3E}">
        <p14:creationId xmlns:p14="http://schemas.microsoft.com/office/powerpoint/2010/main" val="435641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228600" indent="-228600">
              <a:buAutoNum type="arabicPeriod"/>
            </a:pPr>
            <a:r>
              <a:rPr lang="en-US" dirty="0"/>
              <a:t>Pneumonia is a common and </a:t>
            </a:r>
            <a:r>
              <a:rPr lang="en-US" dirty="0">
                <a:solidFill>
                  <a:srgbClr val="FFFF00"/>
                </a:solidFill>
              </a:rPr>
              <a:t>serious lung disease </a:t>
            </a:r>
            <a:r>
              <a:rPr lang="en-US" dirty="0"/>
              <a:t>caused by viruses and bacteria</a:t>
            </a:r>
            <a:r>
              <a:rPr lang="tr-TR" dirty="0"/>
              <a:t>. </a:t>
            </a:r>
          </a:p>
          <a:p>
            <a:pPr marL="228600" indent="-228600">
              <a:buAutoNum type="arabicPeriod"/>
            </a:pPr>
            <a:r>
              <a:rPr lang="en-US" sz="1200" kern="1200" dirty="0">
                <a:solidFill>
                  <a:schemeClr val="tx1"/>
                </a:solidFill>
                <a:effectLst/>
                <a:latin typeface="+mn-lt"/>
                <a:ea typeface="+mn-ea"/>
                <a:cs typeface="+mn-cs"/>
              </a:rPr>
              <a:t>COVID-19 has infected more than 85 million people worldwide, killed 1.85 million and is still spreading rapidly around the world. It is important to detect COVID-19 as quickly and accurately as possible in order to control the spread of the disease and treat patients. The increase of these COVID-19 cases is considered to have a major impact on the increase of Pneumonia disease. It had been realized that from a clinical point of view the COVID-19 and bacterial infection caused clusters of fatal pneumonia</a:t>
            </a:r>
            <a:r>
              <a:rPr lang="tr-TR" sz="1200" kern="1200" dirty="0">
                <a:solidFill>
                  <a:schemeClr val="tx1"/>
                </a:solidFill>
                <a:effectLst/>
                <a:latin typeface="+mn-lt"/>
                <a:ea typeface="+mn-ea"/>
                <a:cs typeface="+mn-cs"/>
              </a:rPr>
              <a:t>.</a:t>
            </a:r>
            <a:endParaRPr lang="tr-TR" dirty="0"/>
          </a:p>
        </p:txBody>
      </p:sp>
      <p:sp>
        <p:nvSpPr>
          <p:cNvPr id="4" name="Slayt Numarası Yer Tutucusu 3"/>
          <p:cNvSpPr>
            <a:spLocks noGrp="1"/>
          </p:cNvSpPr>
          <p:nvPr>
            <p:ph type="sldNum" sz="quarter" idx="5"/>
          </p:nvPr>
        </p:nvSpPr>
        <p:spPr/>
        <p:txBody>
          <a:bodyPr/>
          <a:lstStyle/>
          <a:p>
            <a:fld id="{F9B021AA-7352-5D46-90C9-D4701DFC1CC5}" type="slidenum">
              <a:rPr lang="en-US" smtClean="0"/>
              <a:t>2</a:t>
            </a:fld>
            <a:endParaRPr lang="en-US"/>
          </a:p>
        </p:txBody>
      </p:sp>
    </p:spTree>
    <p:extLst>
      <p:ext uri="{BB962C8B-B14F-4D97-AF65-F5344CB8AC3E}">
        <p14:creationId xmlns:p14="http://schemas.microsoft.com/office/powerpoint/2010/main" val="1858836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four main classes were considered on the given dataset such as healthy people (normal), bacterial pneumonia patients (bacterial), COVID-19 pneumonia patients (viral-covid) and other viral pneumonia patients (viral-other)</a:t>
            </a:r>
            <a:r>
              <a:rPr lang="tr-TR"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dataset was constructed by choosing 240 samples for training and 80 samples for testing from each of Normal, Bacterial and Viral-Other labels of the given original data. From the Viral-Covid labeled data, 18 samples were chosen for testing, and 40 samples were chosen for training and then each Viral-Covid training datum was augmented 5 times. </a:t>
            </a:r>
            <a:endParaRPr lang="tr-TR" dirty="0"/>
          </a:p>
        </p:txBody>
      </p:sp>
      <p:sp>
        <p:nvSpPr>
          <p:cNvPr id="4" name="Slayt Numarası Yer Tutucusu 3"/>
          <p:cNvSpPr>
            <a:spLocks noGrp="1"/>
          </p:cNvSpPr>
          <p:nvPr>
            <p:ph type="sldNum" sz="quarter" idx="5"/>
          </p:nvPr>
        </p:nvSpPr>
        <p:spPr/>
        <p:txBody>
          <a:bodyPr/>
          <a:lstStyle/>
          <a:p>
            <a:fld id="{F9B021AA-7352-5D46-90C9-D4701DFC1CC5}" type="slidenum">
              <a:rPr lang="en-US" smtClean="0"/>
              <a:t>3</a:t>
            </a:fld>
            <a:endParaRPr lang="en-US"/>
          </a:p>
        </p:txBody>
      </p:sp>
    </p:spTree>
    <p:extLst>
      <p:ext uri="{BB962C8B-B14F-4D97-AF65-F5344CB8AC3E}">
        <p14:creationId xmlns:p14="http://schemas.microsoft.com/office/powerpoint/2010/main" val="1640653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sz="1200" kern="1200" dirty="0">
                <a:solidFill>
                  <a:schemeClr val="tx1"/>
                </a:solidFill>
                <a:effectLst/>
                <a:latin typeface="+mn-lt"/>
                <a:ea typeface="+mn-ea"/>
                <a:cs typeface="+mn-cs"/>
              </a:rPr>
              <a:t>The aim of this study is to propose a new model for the efficiently diagnosis of pneumonia from Chest X-Ray data and compare the proposed model with the most used models.</a:t>
            </a:r>
            <a:r>
              <a:rPr lang="tr-TR" dirty="0">
                <a:effectLst/>
              </a:rPr>
              <a:t> </a:t>
            </a:r>
            <a:r>
              <a:rPr lang="en-US" sz="1200" kern="1200" dirty="0">
                <a:solidFill>
                  <a:schemeClr val="tx1"/>
                </a:solidFill>
                <a:effectLst/>
                <a:latin typeface="+mn-lt"/>
                <a:ea typeface="+mn-ea"/>
                <a:cs typeface="+mn-cs"/>
              </a:rPr>
              <a:t>A new CNN model has been proposed for the detection of Pneumonia disease for 4 different classes. For this aim, ProposedNet architecture was designed by determining the most appropriate hyperparameters. </a:t>
            </a:r>
            <a:r>
              <a:rPr lang="tr-TR" dirty="0" err="1"/>
              <a:t>The</a:t>
            </a:r>
            <a:r>
              <a:rPr lang="tr-TR" dirty="0"/>
              <a:t> </a:t>
            </a:r>
            <a:r>
              <a:rPr lang="tr-TR" dirty="0" err="1"/>
              <a:t>proposed</a:t>
            </a:r>
            <a:r>
              <a:rPr lang="tr-TR" dirty="0"/>
              <a:t> model </a:t>
            </a:r>
            <a:r>
              <a:rPr lang="tr-TR" dirty="0" err="1"/>
              <a:t>consists</a:t>
            </a:r>
            <a:r>
              <a:rPr lang="tr-TR" dirty="0"/>
              <a:t> of </a:t>
            </a:r>
            <a:r>
              <a:rPr lang="tr-TR" dirty="0" err="1"/>
              <a:t>four</a:t>
            </a:r>
            <a:r>
              <a:rPr lang="tr-TR" dirty="0"/>
              <a:t> </a:t>
            </a:r>
            <a:r>
              <a:rPr lang="tr-TR" dirty="0" err="1"/>
              <a:t>convolutional</a:t>
            </a:r>
            <a:r>
              <a:rPr lang="tr-TR" dirty="0"/>
              <a:t> </a:t>
            </a:r>
            <a:r>
              <a:rPr lang="tr-TR" dirty="0" err="1"/>
              <a:t>layers</a:t>
            </a:r>
            <a:r>
              <a:rPr lang="tr-TR" dirty="0"/>
              <a:t> </a:t>
            </a:r>
            <a:r>
              <a:rPr lang="tr-TR" dirty="0" err="1"/>
              <a:t>with</a:t>
            </a:r>
            <a:r>
              <a:rPr lang="tr-TR" dirty="0"/>
              <a:t> </a:t>
            </a:r>
            <a:r>
              <a:rPr lang="tr-TR" dirty="0" err="1"/>
              <a:t>different</a:t>
            </a:r>
            <a:r>
              <a:rPr lang="tr-TR" dirty="0"/>
              <a:t> </a:t>
            </a:r>
            <a:r>
              <a:rPr lang="tr-TR" dirty="0" err="1"/>
              <a:t>hyperparameters</a:t>
            </a:r>
            <a:r>
              <a:rPr lang="tr-TR" dirty="0"/>
              <a:t> </a:t>
            </a:r>
            <a:r>
              <a:rPr lang="tr-TR" dirty="0" err="1"/>
              <a:t>for</a:t>
            </a:r>
            <a:r>
              <a:rPr lang="tr-TR" dirty="0"/>
              <a:t> </a:t>
            </a:r>
            <a:r>
              <a:rPr lang="tr-TR" dirty="0" err="1"/>
              <a:t>Relu</a:t>
            </a:r>
            <a:r>
              <a:rPr lang="tr-TR" dirty="0"/>
              <a:t>, </a:t>
            </a:r>
            <a:r>
              <a:rPr lang="tr-TR" dirty="0" err="1"/>
              <a:t>max</a:t>
            </a:r>
            <a:r>
              <a:rPr lang="tr-TR" dirty="0"/>
              <a:t> </a:t>
            </a:r>
            <a:r>
              <a:rPr lang="tr-TR" dirty="0" err="1"/>
              <a:t>pooling</a:t>
            </a:r>
            <a:r>
              <a:rPr lang="tr-TR" dirty="0"/>
              <a:t>, </a:t>
            </a:r>
            <a:r>
              <a:rPr lang="tr-TR" dirty="0" err="1"/>
              <a:t>batchnorm</a:t>
            </a:r>
            <a:r>
              <a:rPr lang="tr-TR" dirty="0"/>
              <a:t> </a:t>
            </a:r>
            <a:r>
              <a:rPr lang="tr-TR" dirty="0" err="1"/>
              <a:t>processes</a:t>
            </a:r>
            <a:r>
              <a:rPr lang="tr-TR" dirty="0"/>
              <a:t>. </a:t>
            </a:r>
            <a:r>
              <a:rPr lang="tr-TR" dirty="0" err="1"/>
              <a:t>In</a:t>
            </a:r>
            <a:r>
              <a:rPr lang="tr-TR" dirty="0"/>
              <a:t> </a:t>
            </a:r>
            <a:r>
              <a:rPr lang="tr-TR" dirty="0" err="1"/>
              <a:t>addition</a:t>
            </a:r>
            <a:r>
              <a:rPr lang="tr-TR" dirty="0"/>
              <a:t>, </a:t>
            </a:r>
            <a:r>
              <a:rPr lang="tr-TR" dirty="0" err="1"/>
              <a:t>there</a:t>
            </a:r>
            <a:r>
              <a:rPr lang="tr-TR" dirty="0"/>
              <a:t> </a:t>
            </a:r>
            <a:r>
              <a:rPr lang="tr-TR" dirty="0" err="1"/>
              <a:t>are</a:t>
            </a:r>
            <a:r>
              <a:rPr lang="tr-TR" dirty="0"/>
              <a:t> </a:t>
            </a:r>
            <a:r>
              <a:rPr lang="tr-TR" dirty="0" err="1"/>
              <a:t>three</a:t>
            </a:r>
            <a:r>
              <a:rPr lang="tr-TR" dirty="0"/>
              <a:t> </a:t>
            </a:r>
            <a:r>
              <a:rPr lang="tr-TR" dirty="0" err="1"/>
              <a:t>fully</a:t>
            </a:r>
            <a:r>
              <a:rPr lang="tr-TR" dirty="0"/>
              <a:t> </a:t>
            </a:r>
            <a:r>
              <a:rPr lang="tr-TR" dirty="0" err="1"/>
              <a:t>connected</a:t>
            </a:r>
            <a:r>
              <a:rPr lang="tr-TR" dirty="0"/>
              <a:t> </a:t>
            </a:r>
            <a:r>
              <a:rPr lang="tr-TR" dirty="0" err="1"/>
              <a:t>layers</a:t>
            </a:r>
            <a:r>
              <a:rPr lang="tr-TR" dirty="0"/>
              <a:t> in </a:t>
            </a:r>
            <a:r>
              <a:rPr lang="tr-TR" dirty="0" err="1"/>
              <a:t>the</a:t>
            </a:r>
            <a:r>
              <a:rPr lang="tr-TR" dirty="0"/>
              <a:t> model.</a:t>
            </a:r>
            <a:r>
              <a:rPr lang="tr-TR" dirty="0">
                <a:effectLst/>
              </a:rPr>
              <a:t> </a:t>
            </a:r>
            <a:r>
              <a:rPr lang="en-US" sz="1200" kern="1200" dirty="0">
                <a:solidFill>
                  <a:schemeClr val="tx1"/>
                </a:solidFill>
                <a:effectLst/>
                <a:latin typeface="+mn-lt"/>
                <a:ea typeface="+mn-ea"/>
                <a:cs typeface="+mn-cs"/>
              </a:rPr>
              <a:t>It has been used ResNet50, AlexNet and SqueezeNet1_1 pre-trained models to obtain a higher prediction accuracy for dataset. In addition, the diagnosis of pneumonia was conduct with CovidNet, DarkCovidNet and NovelNet, which are successfully used in the literature for COVID-19 classification, and compared with the proposed model.</a:t>
            </a:r>
            <a:r>
              <a:rPr lang="tr-TR" dirty="0">
                <a:effectLst/>
              </a:rPr>
              <a:t> </a:t>
            </a:r>
            <a:r>
              <a:rPr lang="en-US" sz="1200" kern="1200" dirty="0">
                <a:solidFill>
                  <a:schemeClr val="tx1"/>
                </a:solidFill>
                <a:effectLst/>
                <a:latin typeface="+mn-lt"/>
                <a:ea typeface="+mn-ea"/>
                <a:cs typeface="+mn-cs"/>
              </a:rPr>
              <a:t>To improve the success percentage and extract deep features of the proposed model, then the features were inserted into SVM algorithms to final classification.</a:t>
            </a:r>
            <a:endParaRPr lang="tr-TR" dirty="0"/>
          </a:p>
        </p:txBody>
      </p:sp>
      <p:sp>
        <p:nvSpPr>
          <p:cNvPr id="4" name="Slayt Numarası Yer Tutucusu 3"/>
          <p:cNvSpPr>
            <a:spLocks noGrp="1"/>
          </p:cNvSpPr>
          <p:nvPr>
            <p:ph type="sldNum" sz="quarter" idx="5"/>
          </p:nvPr>
        </p:nvSpPr>
        <p:spPr/>
        <p:txBody>
          <a:bodyPr/>
          <a:lstStyle/>
          <a:p>
            <a:fld id="{F9B021AA-7352-5D46-90C9-D4701DFC1CC5}" type="slidenum">
              <a:rPr lang="en-US" smtClean="0"/>
              <a:t>4</a:t>
            </a:fld>
            <a:endParaRPr lang="en-US"/>
          </a:p>
        </p:txBody>
      </p:sp>
    </p:spTree>
    <p:extLst>
      <p:ext uri="{BB962C8B-B14F-4D97-AF65-F5344CB8AC3E}">
        <p14:creationId xmlns:p14="http://schemas.microsoft.com/office/powerpoint/2010/main" val="2998315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1.2.3. Cross-Entropy as the combination of Log SoftMax and Negative Log-Likelihood Loss was chosen to be the objective loss function on proposed CNN models. Each estimated class likelihood is compared to the target performance 0 or 1 of the actual class, and a loss is determined that penalizes the probability depending on how far the real expected value is formed.</a:t>
            </a:r>
            <a:endParaRPr lang="tr-TR" sz="1200" kern="1200" dirty="0">
              <a:solidFill>
                <a:schemeClr val="tx1"/>
              </a:solidFill>
              <a:effectLst/>
              <a:latin typeface="+mn-lt"/>
              <a:ea typeface="+mn-ea"/>
              <a:cs typeface="+mn-cs"/>
            </a:endParaRPr>
          </a:p>
          <a:p>
            <a:endParaRPr lang="tr-TR" dirty="0"/>
          </a:p>
        </p:txBody>
      </p:sp>
      <p:sp>
        <p:nvSpPr>
          <p:cNvPr id="4" name="Slayt Numarası Yer Tutucusu 3"/>
          <p:cNvSpPr>
            <a:spLocks noGrp="1"/>
          </p:cNvSpPr>
          <p:nvPr>
            <p:ph type="sldNum" sz="quarter" idx="5"/>
          </p:nvPr>
        </p:nvSpPr>
        <p:spPr/>
        <p:txBody>
          <a:bodyPr/>
          <a:lstStyle/>
          <a:p>
            <a:fld id="{F9B021AA-7352-5D46-90C9-D4701DFC1CC5}" type="slidenum">
              <a:rPr lang="en-US" smtClean="0"/>
              <a:t>5</a:t>
            </a:fld>
            <a:endParaRPr lang="en-US"/>
          </a:p>
        </p:txBody>
      </p:sp>
    </p:spTree>
    <p:extLst>
      <p:ext uri="{BB962C8B-B14F-4D97-AF65-F5344CB8AC3E}">
        <p14:creationId xmlns:p14="http://schemas.microsoft.com/office/powerpoint/2010/main" val="3827330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228600" indent="-228600">
              <a:buAutoNum type="arabicPeriod"/>
            </a:pPr>
            <a:r>
              <a:rPr lang="tr-TR" dirty="0" err="1"/>
              <a:t>In</a:t>
            </a:r>
            <a:r>
              <a:rPr lang="tr-TR" dirty="0"/>
              <a:t> </a:t>
            </a:r>
            <a:r>
              <a:rPr lang="tr-TR" dirty="0" err="1"/>
              <a:t>the</a:t>
            </a:r>
            <a:r>
              <a:rPr lang="tr-TR" dirty="0"/>
              <a:t> </a:t>
            </a:r>
            <a:r>
              <a:rPr lang="tr-TR" dirty="0" err="1"/>
              <a:t>study</a:t>
            </a:r>
            <a:r>
              <a:rPr lang="tr-TR" dirty="0"/>
              <a:t>, Adam </a:t>
            </a:r>
            <a:r>
              <a:rPr lang="tr-TR" dirty="0" err="1"/>
              <a:t>with</a:t>
            </a:r>
            <a:r>
              <a:rPr lang="tr-TR" dirty="0"/>
              <a:t> </a:t>
            </a:r>
            <a:r>
              <a:rPr lang="tr-TR" dirty="0" err="1"/>
              <a:t>weight</a:t>
            </a:r>
            <a:r>
              <a:rPr lang="tr-TR" dirty="0"/>
              <a:t> </a:t>
            </a:r>
            <a:r>
              <a:rPr lang="tr-TR" dirty="0" err="1"/>
              <a:t>decay</a:t>
            </a:r>
            <a:r>
              <a:rPr lang="tr-TR" dirty="0"/>
              <a:t>, Adam </a:t>
            </a:r>
            <a:r>
              <a:rPr lang="tr-TR" dirty="0" err="1"/>
              <a:t>with</a:t>
            </a:r>
            <a:r>
              <a:rPr lang="tr-TR" dirty="0"/>
              <a:t> </a:t>
            </a:r>
            <a:r>
              <a:rPr lang="tr-TR" dirty="0" err="1"/>
              <a:t>decoupled</a:t>
            </a:r>
            <a:r>
              <a:rPr lang="tr-TR" dirty="0"/>
              <a:t> </a:t>
            </a:r>
            <a:r>
              <a:rPr lang="tr-TR" dirty="0" err="1"/>
              <a:t>weight</a:t>
            </a:r>
            <a:r>
              <a:rPr lang="tr-TR" dirty="0"/>
              <a:t> </a:t>
            </a:r>
            <a:r>
              <a:rPr lang="tr-TR" dirty="0" err="1"/>
              <a:t>decay</a:t>
            </a:r>
            <a:r>
              <a:rPr lang="tr-TR" dirty="0"/>
              <a:t> </a:t>
            </a:r>
            <a:r>
              <a:rPr lang="tr-TR" dirty="0" err="1"/>
              <a:t>and</a:t>
            </a:r>
            <a:r>
              <a:rPr lang="tr-TR" dirty="0"/>
              <a:t> SGD </a:t>
            </a:r>
            <a:r>
              <a:rPr lang="tr-TR" dirty="0" err="1"/>
              <a:t>with</a:t>
            </a:r>
            <a:r>
              <a:rPr lang="tr-TR" dirty="0"/>
              <a:t> momentum </a:t>
            </a:r>
            <a:r>
              <a:rPr lang="tr-TR" dirty="0" err="1"/>
              <a:t>were</a:t>
            </a:r>
            <a:r>
              <a:rPr lang="tr-TR" dirty="0"/>
              <a:t> </a:t>
            </a:r>
            <a:r>
              <a:rPr lang="tr-TR" dirty="0" err="1"/>
              <a:t>used</a:t>
            </a:r>
            <a:r>
              <a:rPr lang="tr-TR" dirty="0"/>
              <a:t>. </a:t>
            </a:r>
            <a:r>
              <a:rPr lang="tr-TR" dirty="0" err="1"/>
              <a:t>The</a:t>
            </a:r>
            <a:r>
              <a:rPr lang="tr-TR" dirty="0"/>
              <a:t> </a:t>
            </a:r>
            <a:r>
              <a:rPr lang="tr-TR" dirty="0" err="1"/>
              <a:t>short</a:t>
            </a:r>
            <a:r>
              <a:rPr lang="tr-TR" dirty="0"/>
              <a:t> </a:t>
            </a:r>
            <a:r>
              <a:rPr lang="tr-TR" dirty="0" err="1"/>
              <a:t>brief</a:t>
            </a:r>
            <a:r>
              <a:rPr lang="tr-TR" dirty="0"/>
              <a:t> of </a:t>
            </a:r>
            <a:r>
              <a:rPr lang="tr-TR" dirty="0" err="1"/>
              <a:t>optimizers</a:t>
            </a:r>
            <a:r>
              <a:rPr lang="tr-TR" dirty="0"/>
              <a:t> can be </a:t>
            </a:r>
            <a:r>
              <a:rPr lang="tr-TR" dirty="0" err="1"/>
              <a:t>seen</a:t>
            </a:r>
            <a:r>
              <a:rPr lang="tr-TR" dirty="0"/>
              <a: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a:solidFill>
                  <a:schemeClr val="tx1"/>
                </a:solidFill>
                <a:effectLst/>
                <a:latin typeface="+mn-lt"/>
                <a:ea typeface="+mn-ea"/>
                <a:cs typeface="+mn-cs"/>
              </a:rPr>
              <a:t>Various learning rates, momentum values, betas and weight decay parameters were experimented to obtain the optimal results. The learning rate update was also experienced as reducing the learning rate by 0.1 for each quarter of total epoch size.</a:t>
            </a:r>
            <a:endParaRPr lang="tr-TR" sz="1200" kern="1200" dirty="0">
              <a:solidFill>
                <a:schemeClr val="tx1"/>
              </a:solidFill>
              <a:effectLst/>
              <a:latin typeface="+mn-lt"/>
              <a:ea typeface="+mn-ea"/>
              <a:cs typeface="+mn-cs"/>
            </a:endParaRPr>
          </a:p>
        </p:txBody>
      </p:sp>
      <p:sp>
        <p:nvSpPr>
          <p:cNvPr id="4" name="Slayt Numarası Yer Tutucusu 3"/>
          <p:cNvSpPr>
            <a:spLocks noGrp="1"/>
          </p:cNvSpPr>
          <p:nvPr>
            <p:ph type="sldNum" sz="quarter" idx="5"/>
          </p:nvPr>
        </p:nvSpPr>
        <p:spPr/>
        <p:txBody>
          <a:bodyPr/>
          <a:lstStyle/>
          <a:p>
            <a:fld id="{F9B021AA-7352-5D46-90C9-D4701DFC1CC5}" type="slidenum">
              <a:rPr lang="en-US" smtClean="0"/>
              <a:t>6</a:t>
            </a:fld>
            <a:endParaRPr lang="en-US"/>
          </a:p>
        </p:txBody>
      </p:sp>
    </p:spTree>
    <p:extLst>
      <p:ext uri="{BB962C8B-B14F-4D97-AF65-F5344CB8AC3E}">
        <p14:creationId xmlns:p14="http://schemas.microsoft.com/office/powerpoint/2010/main" val="2568729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a:solidFill>
                  <a:schemeClr val="tx1"/>
                </a:solidFill>
                <a:effectLst/>
                <a:latin typeface="+mn-lt"/>
                <a:ea typeface="+mn-ea"/>
                <a:cs typeface="+mn-cs"/>
              </a:rPr>
              <a:t>To compare the efficiency of ProposedNet, we obtained results from recently proposed models NovelNet, CovidNet, Dark CovidNet and pretrained models AlexNet, ResNet50, SqueezeNet1_1</a:t>
            </a:r>
            <a:r>
              <a:rPr lang="tr-TR"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Different models reached their best accuracies on different hyperparameters settings and with different optimizers.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a:solidFill>
                  <a:schemeClr val="tx1"/>
                </a:solidFill>
                <a:effectLst/>
                <a:latin typeface="+mn-lt"/>
                <a:ea typeface="+mn-ea"/>
                <a:cs typeface="+mn-cs"/>
              </a:rPr>
              <a:t>It can be seen from the table that the best result was obtained faster by using Adam in ProposedNet </a:t>
            </a:r>
            <a:r>
              <a:rPr lang="en-US" sz="1200" b="0" kern="1200" dirty="0">
                <a:solidFill>
                  <a:schemeClr val="tx1"/>
                </a:solidFill>
                <a:effectLst/>
                <a:latin typeface="+mn-lt"/>
                <a:ea typeface="+mn-ea"/>
                <a:cs typeface="+mn-cs"/>
              </a:rPr>
              <a:t>model with the accuracy of 87.21% and the AUC Score of 0.96</a:t>
            </a:r>
            <a:r>
              <a:rPr lang="tr-TR" sz="1200" b="0"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a:solidFill>
                  <a:schemeClr val="tx1"/>
                </a:solidFill>
                <a:effectLst/>
                <a:latin typeface="+mn-lt"/>
                <a:ea typeface="+mn-ea"/>
                <a:cs typeface="+mn-cs"/>
              </a:rPr>
              <a:t>To solve the problem of four class classification on pneumonia disease with the highest and useful result, we collected the deep features of dataset from the FC-2 layer of weighted ProposedNet. Then SVM was experienced and performed as explained as you can see.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kern="1200" dirty="0">
                <a:solidFill>
                  <a:schemeClr val="tx1"/>
                </a:solidFill>
                <a:effectLst/>
                <a:latin typeface="+mn-lt"/>
                <a:ea typeface="+mn-ea"/>
                <a:cs typeface="+mn-cs"/>
              </a:rPr>
              <a:t>The satisfying result was </a:t>
            </a:r>
            <a:r>
              <a:rPr lang="en-US" sz="1200" b="0" kern="1200" dirty="0">
                <a:solidFill>
                  <a:schemeClr val="tx1"/>
                </a:solidFill>
                <a:effectLst/>
                <a:latin typeface="+mn-lt"/>
                <a:ea typeface="+mn-ea"/>
                <a:cs typeface="+mn-cs"/>
              </a:rPr>
              <a:t>obtained as the accuracy of 97.95% and AUC score of 0.995</a:t>
            </a:r>
            <a:r>
              <a:rPr lang="tr-TR" sz="1200" b="0"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tr-TR" dirty="0"/>
              <a:t>As can be </a:t>
            </a:r>
            <a:r>
              <a:rPr lang="tr-TR" dirty="0" err="1"/>
              <a:t>confirmed</a:t>
            </a:r>
            <a:r>
              <a:rPr lang="tr-TR" dirty="0"/>
              <a:t> </a:t>
            </a:r>
            <a:r>
              <a:rPr lang="tr-TR" dirty="0" err="1"/>
              <a:t>from</a:t>
            </a:r>
            <a:r>
              <a:rPr lang="tr-TR" dirty="0"/>
              <a:t> </a:t>
            </a:r>
            <a:r>
              <a:rPr lang="tr-TR" dirty="0" err="1"/>
              <a:t>the</a:t>
            </a:r>
            <a:r>
              <a:rPr lang="tr-TR" dirty="0"/>
              <a:t> </a:t>
            </a:r>
            <a:r>
              <a:rPr lang="tr-TR" dirty="0" err="1"/>
              <a:t>tables</a:t>
            </a:r>
            <a:r>
              <a:rPr lang="tr-TR" dirty="0"/>
              <a:t> here, </a:t>
            </a:r>
            <a:r>
              <a:rPr lang="tr-TR" dirty="0" err="1"/>
              <a:t>the</a:t>
            </a:r>
            <a:r>
              <a:rPr lang="tr-TR" dirty="0"/>
              <a:t> </a:t>
            </a:r>
            <a:r>
              <a:rPr lang="tr-TR" dirty="0" err="1"/>
              <a:t>proposed</a:t>
            </a:r>
            <a:r>
              <a:rPr lang="tr-TR" dirty="0"/>
              <a:t> model has </a:t>
            </a:r>
            <a:r>
              <a:rPr lang="tr-TR" dirty="0" err="1"/>
              <a:t>high</a:t>
            </a:r>
            <a:r>
              <a:rPr lang="tr-TR" dirty="0"/>
              <a:t> </a:t>
            </a:r>
            <a:r>
              <a:rPr lang="tr-TR" dirty="0" err="1"/>
              <a:t>sensitivity</a:t>
            </a:r>
            <a:r>
              <a:rPr lang="tr-TR" dirty="0"/>
              <a:t>, </a:t>
            </a:r>
            <a:r>
              <a:rPr lang="tr-TR" dirty="0" err="1"/>
              <a:t>specificity</a:t>
            </a:r>
            <a:r>
              <a:rPr lang="tr-TR" dirty="0"/>
              <a:t>, </a:t>
            </a:r>
            <a:r>
              <a:rPr lang="tr-TR" dirty="0" err="1"/>
              <a:t>precision</a:t>
            </a:r>
            <a:r>
              <a:rPr lang="tr-TR" dirty="0"/>
              <a:t> </a:t>
            </a:r>
            <a:r>
              <a:rPr lang="tr-TR" dirty="0" err="1"/>
              <a:t>and</a:t>
            </a:r>
            <a:r>
              <a:rPr lang="tr-TR" dirty="0"/>
              <a:t> F1 </a:t>
            </a:r>
            <a:r>
              <a:rPr lang="tr-TR" dirty="0" err="1"/>
              <a:t>score</a:t>
            </a:r>
            <a:r>
              <a:rPr lang="tr-TR" dirty="0"/>
              <a:t> </a:t>
            </a:r>
            <a:r>
              <a:rPr lang="tr-TR" dirty="0" err="1"/>
              <a:t>values</a:t>
            </a:r>
            <a:r>
              <a:rPr lang="tr-TR" dirty="0"/>
              <a:t>. </a:t>
            </a:r>
            <a:endParaRPr lang="en-US" sz="1200" b="0" kern="1200" dirty="0">
              <a:solidFill>
                <a:schemeClr val="tx1"/>
              </a:solidFill>
              <a:effectLst/>
              <a:latin typeface="+mn-lt"/>
              <a:ea typeface="+mn-ea"/>
              <a:cs typeface="+mn-cs"/>
            </a:endParaRPr>
          </a:p>
        </p:txBody>
      </p:sp>
      <p:sp>
        <p:nvSpPr>
          <p:cNvPr id="4" name="Slayt Numarası Yer Tutucusu 3"/>
          <p:cNvSpPr>
            <a:spLocks noGrp="1"/>
          </p:cNvSpPr>
          <p:nvPr>
            <p:ph type="sldNum" sz="quarter" idx="5"/>
          </p:nvPr>
        </p:nvSpPr>
        <p:spPr/>
        <p:txBody>
          <a:bodyPr/>
          <a:lstStyle/>
          <a:p>
            <a:fld id="{F9B021AA-7352-5D46-90C9-D4701DFC1CC5}" type="slidenum">
              <a:rPr lang="en-US" smtClean="0"/>
              <a:t>7</a:t>
            </a:fld>
            <a:endParaRPr lang="en-US"/>
          </a:p>
        </p:txBody>
      </p:sp>
    </p:spTree>
    <p:extLst>
      <p:ext uri="{BB962C8B-B14F-4D97-AF65-F5344CB8AC3E}">
        <p14:creationId xmlns:p14="http://schemas.microsoft.com/office/powerpoint/2010/main" val="2654700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Since </a:t>
            </a:r>
            <a:r>
              <a:rPr lang="tr-TR" dirty="0" err="1"/>
              <a:t>the</a:t>
            </a:r>
            <a:r>
              <a:rPr lang="tr-TR" dirty="0"/>
              <a:t> </a:t>
            </a:r>
            <a:r>
              <a:rPr lang="tr-TR" dirty="0" err="1"/>
              <a:t>whole</a:t>
            </a:r>
            <a:r>
              <a:rPr lang="tr-TR" dirty="0"/>
              <a:t> </a:t>
            </a:r>
            <a:r>
              <a:rPr lang="tr-TR" dirty="0" err="1"/>
              <a:t>world</a:t>
            </a:r>
            <a:r>
              <a:rPr lang="tr-TR" dirty="0"/>
              <a:t> is </a:t>
            </a:r>
            <a:r>
              <a:rPr lang="tr-TR" dirty="0" err="1"/>
              <a:t>facing</a:t>
            </a:r>
            <a:r>
              <a:rPr lang="tr-TR" dirty="0"/>
              <a:t> COVID-19 </a:t>
            </a:r>
            <a:r>
              <a:rPr lang="tr-TR" dirty="0" err="1"/>
              <a:t>disease</a:t>
            </a:r>
            <a:r>
              <a:rPr lang="tr-TR" dirty="0"/>
              <a:t>, </a:t>
            </a:r>
            <a:r>
              <a:rPr lang="tr-TR" dirty="0" err="1"/>
              <a:t>serious</a:t>
            </a:r>
            <a:r>
              <a:rPr lang="tr-TR" dirty="0"/>
              <a:t> </a:t>
            </a:r>
            <a:r>
              <a:rPr lang="tr-TR" dirty="0" err="1"/>
              <a:t>increases</a:t>
            </a:r>
            <a:r>
              <a:rPr lang="tr-TR" dirty="0"/>
              <a:t> </a:t>
            </a:r>
            <a:r>
              <a:rPr lang="tr-TR" dirty="0" err="1"/>
              <a:t>have</a:t>
            </a:r>
            <a:r>
              <a:rPr lang="tr-TR" dirty="0"/>
              <a:t> </a:t>
            </a:r>
            <a:r>
              <a:rPr lang="tr-TR" dirty="0" err="1"/>
              <a:t>been</a:t>
            </a:r>
            <a:r>
              <a:rPr lang="tr-TR" dirty="0"/>
              <a:t> </a:t>
            </a:r>
            <a:r>
              <a:rPr lang="tr-TR" dirty="0" err="1"/>
              <a:t>observed</a:t>
            </a:r>
            <a:r>
              <a:rPr lang="tr-TR" dirty="0"/>
              <a:t> in </a:t>
            </a:r>
            <a:r>
              <a:rPr lang="tr-TR" dirty="0" err="1"/>
              <a:t>the</a:t>
            </a:r>
            <a:r>
              <a:rPr lang="tr-TR" dirty="0"/>
              <a:t> </a:t>
            </a:r>
            <a:r>
              <a:rPr lang="tr-TR" dirty="0" err="1"/>
              <a:t>cases</a:t>
            </a:r>
            <a:r>
              <a:rPr lang="tr-TR" dirty="0"/>
              <a:t> of </a:t>
            </a:r>
            <a:r>
              <a:rPr lang="tr-TR" dirty="0" err="1"/>
              <a:t>virus</a:t>
            </a:r>
            <a:r>
              <a:rPr lang="tr-TR" dirty="0"/>
              <a:t> </a:t>
            </a:r>
            <a:r>
              <a:rPr lang="tr-TR" dirty="0" err="1"/>
              <a:t>and</a:t>
            </a:r>
            <a:r>
              <a:rPr lang="tr-TR" dirty="0"/>
              <a:t> </a:t>
            </a:r>
            <a:r>
              <a:rPr lang="tr-TR" dirty="0" err="1"/>
              <a:t>bacterial</a:t>
            </a:r>
            <a:r>
              <a:rPr lang="tr-TR" dirty="0"/>
              <a:t> </a:t>
            </a:r>
            <a:r>
              <a:rPr lang="tr-TR" dirty="0" err="1"/>
              <a:t>pneumonia</a:t>
            </a:r>
            <a:r>
              <a:rPr lang="tr-TR" dirty="0"/>
              <a:t>. </a:t>
            </a:r>
            <a:r>
              <a:rPr lang="en-US" sz="1200" kern="1200" dirty="0">
                <a:solidFill>
                  <a:schemeClr val="tx1"/>
                </a:solidFill>
                <a:effectLst/>
                <a:latin typeface="+mn-lt"/>
                <a:ea typeface="+mn-ea"/>
                <a:cs typeface="+mn-cs"/>
              </a:rPr>
              <a:t>Therefore, it is extremely important to diagnose pneumonia automatically using tomography data and without human error</a:t>
            </a:r>
            <a:r>
              <a:rPr lang="tr-TR"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the study, A new model was proposed to solve the problem mentioned in the study. In order to test its robustness and effectiveness, the results were compared with other models used in the literature and pre-trained models. In the results, it has been observed that the proposed model gives better results than all other models. In future studies, the similar multiclass problems on Chest X-Ray can be experimented with the ProposedNet and with the similar methodology used in this paper for final results.</a:t>
            </a:r>
            <a:endParaRPr lang="tr-TR" sz="1200" kern="1200" dirty="0">
              <a:solidFill>
                <a:schemeClr val="tx1"/>
              </a:solidFill>
              <a:effectLst/>
              <a:latin typeface="+mn-lt"/>
              <a:ea typeface="+mn-ea"/>
              <a:cs typeface="+mn-cs"/>
            </a:endParaRPr>
          </a:p>
        </p:txBody>
      </p:sp>
      <p:sp>
        <p:nvSpPr>
          <p:cNvPr id="4" name="Slayt Numarası Yer Tutucusu 3"/>
          <p:cNvSpPr>
            <a:spLocks noGrp="1"/>
          </p:cNvSpPr>
          <p:nvPr>
            <p:ph type="sldNum" sz="quarter" idx="5"/>
          </p:nvPr>
        </p:nvSpPr>
        <p:spPr/>
        <p:txBody>
          <a:bodyPr/>
          <a:lstStyle/>
          <a:p>
            <a:fld id="{F9B021AA-7352-5D46-90C9-D4701DFC1CC5}" type="slidenum">
              <a:rPr lang="en-US" smtClean="0"/>
              <a:t>8</a:t>
            </a:fld>
            <a:endParaRPr lang="en-US"/>
          </a:p>
        </p:txBody>
      </p:sp>
    </p:spTree>
    <p:extLst>
      <p:ext uri="{BB962C8B-B14F-4D97-AF65-F5344CB8AC3E}">
        <p14:creationId xmlns:p14="http://schemas.microsoft.com/office/powerpoint/2010/main" val="38786960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122363"/>
            <a:ext cx="9144000" cy="2387600"/>
          </a:xfrm>
        </p:spPr>
        <p:txBody>
          <a:bodyPr anchor="b"/>
          <a:lstStyle>
            <a:lvl1pPr algn="ctr">
              <a:defRPr sz="6000">
                <a:solidFill>
                  <a:schemeClr val="accent6">
                    <a:lumMod val="60000"/>
                    <a:lumOff val="40000"/>
                  </a:schemeClr>
                </a:solidFill>
                <a:latin typeface="Avenir Next" charset="0"/>
                <a:ea typeface="Avenir Next" charset="0"/>
                <a:cs typeface="Avenir Next" charset="0"/>
              </a:defRPr>
            </a:lvl1pPr>
          </a:lstStyle>
          <a:p>
            <a:r>
              <a:rPr lang="en-US" dirty="0"/>
              <a:t>Click to add project title</a:t>
            </a:r>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solidFill>
                  <a:srgbClr val="00B0F0"/>
                </a:solidFill>
                <a:latin typeface="Avenir Next" charset="0"/>
                <a:ea typeface="Avenir Next" charset="0"/>
                <a:cs typeface="Avenir Nex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information</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9058" y="5920906"/>
            <a:ext cx="1401483" cy="80533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4AE463"/>
                </a:solidFill>
                <a:latin typeface="Avenir Next" charset="0"/>
                <a:ea typeface="Avenir Next" charset="0"/>
                <a:cs typeface="Avenir Next" charset="0"/>
              </a:defRPr>
            </a:lvl1pPr>
          </a:lstStyle>
          <a:p>
            <a:r>
              <a:rPr lang="en-US" dirty="0"/>
              <a:t>Click to edit</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9058" y="5920906"/>
            <a:ext cx="1401483" cy="805330"/>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68000" y="6108189"/>
            <a:ext cx="1419226" cy="652201"/>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8000" y="6108189"/>
            <a:ext cx="1419226" cy="652201"/>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122363"/>
            <a:ext cx="9144000" cy="2387600"/>
          </a:xfrm>
        </p:spPr>
        <p:txBody>
          <a:bodyPr anchor="b"/>
          <a:lstStyle>
            <a:lvl1pPr algn="ctr">
              <a:defRPr sz="6000">
                <a:solidFill>
                  <a:srgbClr val="4AE463"/>
                </a:solidFill>
                <a:latin typeface="Avenir Next" charset="0"/>
                <a:ea typeface="Avenir Next" charset="0"/>
                <a:cs typeface="Avenir Next" charset="0"/>
              </a:defRPr>
            </a:lvl1pPr>
          </a:lstStyle>
          <a:p>
            <a:r>
              <a:rPr lang="en-US" dirty="0"/>
              <a:t>Click to add project title</a:t>
            </a:r>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solidFill>
                  <a:schemeClr val="bg1"/>
                </a:solidFill>
                <a:latin typeface="Avenir Next" charset="0"/>
                <a:ea typeface="Avenir Next" charset="0"/>
                <a:cs typeface="Avenir Nex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information</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9058" y="5920906"/>
            <a:ext cx="1401483" cy="80533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4AE463"/>
                </a:solidFill>
                <a:latin typeface="Avenir Next" charset="0"/>
                <a:ea typeface="Avenir Next" charset="0"/>
                <a:cs typeface="Avenir Next" charset="0"/>
              </a:defRPr>
            </a:lvl1pPr>
          </a:lstStyle>
          <a:p>
            <a:r>
              <a:rPr lang="en-US" dirty="0"/>
              <a:t>Click to edit</a:t>
            </a:r>
          </a:p>
        </p:txBody>
      </p:sp>
      <p:sp>
        <p:nvSpPr>
          <p:cNvPr id="3" name="Content Placeholder 2"/>
          <p:cNvSpPr>
            <a:spLocks noGrp="1"/>
          </p:cNvSpPr>
          <p:nvPr>
            <p:ph idx="1"/>
          </p:nvPr>
        </p:nvSpPr>
        <p:spPr>
          <a:xfrm>
            <a:off x="838200" y="1825625"/>
            <a:ext cx="10515600" cy="4112651"/>
          </a:xfrm>
        </p:spPr>
        <p:txBody>
          <a:bodyPr/>
          <a:lstStyle>
            <a:lvl1pPr>
              <a:defRPr>
                <a:solidFill>
                  <a:schemeClr val="bg1"/>
                </a:solidFill>
                <a:latin typeface="Avenir Next" charset="0"/>
                <a:ea typeface="Avenir Next" charset="0"/>
                <a:cs typeface="Avenir Next" charset="0"/>
              </a:defRPr>
            </a:lvl1pPr>
            <a:lvl2pPr>
              <a:defRPr>
                <a:solidFill>
                  <a:schemeClr val="bg1"/>
                </a:solidFill>
                <a:latin typeface="Avenir Next" charset="0"/>
                <a:ea typeface="Avenir Next" charset="0"/>
                <a:cs typeface="Avenir Next" charset="0"/>
              </a:defRPr>
            </a:lvl2pPr>
            <a:lvl3pPr>
              <a:defRPr>
                <a:solidFill>
                  <a:schemeClr val="bg1"/>
                </a:solidFill>
                <a:latin typeface="Avenir Next" charset="0"/>
                <a:ea typeface="Avenir Next" charset="0"/>
                <a:cs typeface="Avenir Next" charset="0"/>
              </a:defRPr>
            </a:lvl3pPr>
            <a:lvl4pPr>
              <a:defRPr>
                <a:solidFill>
                  <a:schemeClr val="bg1"/>
                </a:solidFill>
                <a:latin typeface="Avenir Next" charset="0"/>
                <a:ea typeface="Avenir Next" charset="0"/>
                <a:cs typeface="Avenir Next" charset="0"/>
              </a:defRPr>
            </a:lvl4pPr>
            <a:lvl5pPr>
              <a:defRPr>
                <a:solidFill>
                  <a:schemeClr val="bg1"/>
                </a:solidFill>
                <a:latin typeface="Avenir Next" charset="0"/>
                <a:ea typeface="Avenir Next" charset="0"/>
                <a:cs typeface="Avenir Next" charset="0"/>
              </a:defRPr>
            </a:lvl5pPr>
          </a:lstStyle>
          <a:p>
            <a:pPr lvl="0"/>
            <a:r>
              <a:rPr lang="en-US" dirty="0"/>
              <a:t>Click to edit Master text styles</a:t>
            </a:r>
          </a:p>
          <a:p>
            <a:pPr lvl="1"/>
            <a:r>
              <a:rPr lang="en-US" dirty="0"/>
              <a:t>Second level</a:t>
            </a:r>
          </a:p>
          <a:p>
            <a:pPr lvl="2"/>
            <a:r>
              <a:rPr lang="en-US" dirty="0"/>
              <a:t>Third </a:t>
            </a:r>
            <a:r>
              <a:rPr lang="en-US" dirty="0" err="1"/>
              <a:t>leveldfdf</a:t>
            </a:r>
            <a:endParaRPr lang="en-US" dirty="0"/>
          </a:p>
          <a:p>
            <a:pPr lvl="3"/>
            <a:r>
              <a:rPr lang="en-US" dirty="0"/>
              <a:t>Fourth level</a:t>
            </a:r>
          </a:p>
          <a:p>
            <a:pPr lvl="4"/>
            <a:r>
              <a:rPr lang="en-US" dirty="0"/>
              <a:t>Fifth level</a:t>
            </a:r>
          </a:p>
        </p:txBody>
      </p:sp>
      <p:pic>
        <p:nvPicPr>
          <p:cNvPr id="4" name="Picture 4">
            <a:extLst>
              <a:ext uri="{FF2B5EF4-FFF2-40B4-BE49-F238E27FC236}">
                <a16:creationId xmlns:a16="http://schemas.microsoft.com/office/drawing/2014/main" id="{2E09F5C4-5E44-214D-A52D-4D8D4B0F3F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9058" y="5920906"/>
            <a:ext cx="1401483" cy="80533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4AE463"/>
                </a:solidFill>
                <a:latin typeface="Avenir Next" charset="0"/>
                <a:ea typeface="Avenir Next" charset="0"/>
                <a:cs typeface="Avenir Next" charset="0"/>
              </a:defRPr>
            </a:lvl1pPr>
          </a:lstStyle>
          <a:p>
            <a:r>
              <a:rPr lang="en-US" dirty="0"/>
              <a:t>Click to edit</a:t>
            </a:r>
          </a:p>
        </p:txBody>
      </p:sp>
      <p:sp>
        <p:nvSpPr>
          <p:cNvPr id="3" name="Content Placeholder 2"/>
          <p:cNvSpPr>
            <a:spLocks noGrp="1"/>
          </p:cNvSpPr>
          <p:nvPr>
            <p:ph idx="1"/>
          </p:nvPr>
        </p:nvSpPr>
        <p:spPr>
          <a:xfrm>
            <a:off x="838200" y="1825625"/>
            <a:ext cx="10515600" cy="4112651"/>
          </a:xfrm>
        </p:spPr>
        <p:txBody>
          <a:bodyPr/>
          <a:lstStyle>
            <a:lvl1pPr>
              <a:defRPr>
                <a:solidFill>
                  <a:schemeClr val="bg1"/>
                </a:solidFill>
                <a:latin typeface="Avenir Next" charset="0"/>
                <a:ea typeface="Avenir Next" charset="0"/>
                <a:cs typeface="Avenir Next" charset="0"/>
              </a:defRPr>
            </a:lvl1pPr>
            <a:lvl2pPr>
              <a:defRPr>
                <a:solidFill>
                  <a:schemeClr val="bg1"/>
                </a:solidFill>
                <a:latin typeface="Avenir Next" charset="0"/>
                <a:ea typeface="Avenir Next" charset="0"/>
                <a:cs typeface="Avenir Next" charset="0"/>
              </a:defRPr>
            </a:lvl2pPr>
            <a:lvl3pPr>
              <a:defRPr>
                <a:solidFill>
                  <a:schemeClr val="bg1"/>
                </a:solidFill>
                <a:latin typeface="Avenir Next" charset="0"/>
                <a:ea typeface="Avenir Next" charset="0"/>
                <a:cs typeface="Avenir Next" charset="0"/>
              </a:defRPr>
            </a:lvl3pPr>
            <a:lvl4pPr>
              <a:defRPr>
                <a:solidFill>
                  <a:schemeClr val="bg1"/>
                </a:solidFill>
                <a:latin typeface="Avenir Next" charset="0"/>
                <a:ea typeface="Avenir Next" charset="0"/>
                <a:cs typeface="Avenir Next" charset="0"/>
              </a:defRPr>
            </a:lvl4pPr>
            <a:lvl5pPr>
              <a:defRPr>
                <a:solidFill>
                  <a:schemeClr val="bg1"/>
                </a:solidFill>
                <a:latin typeface="Avenir Next" charset="0"/>
                <a:ea typeface="Avenir Next" charset="0"/>
                <a:cs typeface="Avenir Next" charset="0"/>
              </a:defRPr>
            </a:lvl5pPr>
          </a:lstStyle>
          <a:p>
            <a:pPr lvl="0"/>
            <a:r>
              <a:rPr lang="en-US" dirty="0"/>
              <a:t>Click to edit Master text styles</a:t>
            </a:r>
          </a:p>
          <a:p>
            <a:pPr lvl="1"/>
            <a:r>
              <a:rPr lang="en-US" dirty="0"/>
              <a:t>Second level</a:t>
            </a:r>
          </a:p>
          <a:p>
            <a:pPr lvl="2"/>
            <a:r>
              <a:rPr lang="en-US" dirty="0"/>
              <a:t>Third </a:t>
            </a:r>
            <a:r>
              <a:rPr lang="en-US" dirty="0" err="1"/>
              <a:t>leveldfdf</a:t>
            </a:r>
            <a:endParaRPr lang="en-US" dirty="0"/>
          </a:p>
          <a:p>
            <a:pPr lvl="3"/>
            <a:r>
              <a:rPr lang="en-US" dirty="0"/>
              <a:t>Fourth level</a:t>
            </a:r>
          </a:p>
          <a:p>
            <a:pPr lvl="4"/>
            <a:r>
              <a:rPr lang="en-US" dirty="0"/>
              <a:t>Fifth level</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9058" y="5920906"/>
            <a:ext cx="1401483" cy="80533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68000" y="6108189"/>
            <a:ext cx="1419226" cy="652201"/>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CFA78"/>
                </a:solidFill>
                <a:latin typeface="Avenir Next" charset="0"/>
                <a:ea typeface="Avenir Next" charset="0"/>
                <a:cs typeface="Avenir Next" charset="0"/>
              </a:defRPr>
            </a:lvl1pPr>
          </a:lstStyle>
          <a:p>
            <a:r>
              <a:rPr lang="en-US" dirty="0"/>
              <a:t>Click to edit</a:t>
            </a:r>
          </a:p>
        </p:txBody>
      </p:sp>
      <p:sp>
        <p:nvSpPr>
          <p:cNvPr id="3" name="Content Placeholder 2"/>
          <p:cNvSpPr>
            <a:spLocks noGrp="1"/>
          </p:cNvSpPr>
          <p:nvPr>
            <p:ph sz="half" idx="1"/>
          </p:nvPr>
        </p:nvSpPr>
        <p:spPr>
          <a:xfrm>
            <a:off x="838200" y="1825625"/>
            <a:ext cx="5181600" cy="4351338"/>
          </a:xfrm>
        </p:spPr>
        <p:txBody>
          <a:bodyPr/>
          <a:lstStyle>
            <a:lvl1pPr>
              <a:defRPr>
                <a:solidFill>
                  <a:schemeClr val="bg1"/>
                </a:solidFill>
                <a:latin typeface="Avenir Next" charset="0"/>
                <a:ea typeface="Avenir Next" charset="0"/>
                <a:cs typeface="Avenir Next" charset="0"/>
              </a:defRPr>
            </a:lvl1pPr>
            <a:lvl2pPr>
              <a:defRPr>
                <a:solidFill>
                  <a:schemeClr val="bg1"/>
                </a:solidFill>
                <a:latin typeface="Avenir Next" charset="0"/>
                <a:ea typeface="Avenir Next" charset="0"/>
                <a:cs typeface="Avenir Next" charset="0"/>
              </a:defRPr>
            </a:lvl2pPr>
            <a:lvl3pPr>
              <a:defRPr>
                <a:solidFill>
                  <a:schemeClr val="bg1"/>
                </a:solidFill>
                <a:latin typeface="Avenir Next" charset="0"/>
                <a:ea typeface="Avenir Next" charset="0"/>
                <a:cs typeface="Avenir Next" charset="0"/>
              </a:defRPr>
            </a:lvl3pPr>
            <a:lvl4pPr>
              <a:defRPr>
                <a:solidFill>
                  <a:schemeClr val="bg1"/>
                </a:solidFill>
                <a:latin typeface="Avenir Next" charset="0"/>
                <a:ea typeface="Avenir Next" charset="0"/>
                <a:cs typeface="Avenir Next" charset="0"/>
              </a:defRPr>
            </a:lvl4pPr>
            <a:lvl5pPr>
              <a:defRPr>
                <a:solidFill>
                  <a:schemeClr val="bg1"/>
                </a:solidFill>
                <a:latin typeface="Avenir Next" charset="0"/>
                <a:ea typeface="Avenir Next" charset="0"/>
                <a:cs typeface="Avenir Nex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chemeClr val="bg1"/>
                </a:solidFill>
                <a:latin typeface="Avenir Next" charset="0"/>
                <a:ea typeface="Avenir Next" charset="0"/>
                <a:cs typeface="Avenir Next" charset="0"/>
              </a:defRPr>
            </a:lvl1pPr>
            <a:lvl2pPr>
              <a:defRPr>
                <a:solidFill>
                  <a:schemeClr val="bg1"/>
                </a:solidFill>
                <a:latin typeface="Avenir Next" charset="0"/>
                <a:ea typeface="Avenir Next" charset="0"/>
                <a:cs typeface="Avenir Next" charset="0"/>
              </a:defRPr>
            </a:lvl2pPr>
            <a:lvl3pPr>
              <a:defRPr>
                <a:solidFill>
                  <a:schemeClr val="bg1"/>
                </a:solidFill>
                <a:latin typeface="Avenir Next" charset="0"/>
                <a:ea typeface="Avenir Next" charset="0"/>
                <a:cs typeface="Avenir Next" charset="0"/>
              </a:defRPr>
            </a:lvl3pPr>
            <a:lvl4pPr>
              <a:defRPr>
                <a:solidFill>
                  <a:schemeClr val="bg1"/>
                </a:solidFill>
                <a:latin typeface="Avenir Next" charset="0"/>
                <a:ea typeface="Avenir Next" charset="0"/>
                <a:cs typeface="Avenir Next" charset="0"/>
              </a:defRPr>
            </a:lvl4pPr>
            <a:lvl5pPr>
              <a:defRPr>
                <a:solidFill>
                  <a:schemeClr val="bg1"/>
                </a:solidFill>
                <a:latin typeface="Avenir Next" charset="0"/>
                <a:ea typeface="Avenir Next" charset="0"/>
                <a:cs typeface="Avenir Nex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8000" y="6108189"/>
            <a:ext cx="1419226" cy="652201"/>
          </a:xfrm>
          <a:prstGeom prst="rect">
            <a:avLst/>
          </a:prstGeom>
        </p:spPr>
      </p:pic>
    </p:spTree>
    <p:extLst>
      <p:ext uri="{BB962C8B-B14F-4D97-AF65-F5344CB8AC3E}">
        <p14:creationId xmlns:p14="http://schemas.microsoft.com/office/powerpoint/2010/main" val="2028417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a:solidFill>
                  <a:srgbClr val="5CFA78"/>
                </a:solidFill>
                <a:latin typeface="Avenir Next" charset="0"/>
                <a:ea typeface="Avenir Next" charset="0"/>
                <a:cs typeface="Avenir Next" charset="0"/>
              </a:defRPr>
            </a:lvl1pPr>
          </a:lstStyle>
          <a:p>
            <a:r>
              <a:rPr lang="en-US" dirty="0"/>
              <a:t>Click to edit</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solidFill>
                  <a:schemeClr val="bg1"/>
                </a:solidFill>
                <a:latin typeface="Avenir Next" charset="0"/>
                <a:ea typeface="Avenir Next" charset="0"/>
                <a:cs typeface="Avenir Nex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latin typeface="Avenir Next" charset="0"/>
                <a:ea typeface="Avenir Next" charset="0"/>
                <a:cs typeface="Avenir Next" charset="0"/>
              </a:defRPr>
            </a:lvl1pPr>
            <a:lvl2pPr>
              <a:defRPr>
                <a:latin typeface="Avenir Next" charset="0"/>
                <a:ea typeface="Avenir Next" charset="0"/>
                <a:cs typeface="Avenir Next" charset="0"/>
              </a:defRPr>
            </a:lvl2pPr>
            <a:lvl3pPr>
              <a:defRPr>
                <a:latin typeface="Avenir Next" charset="0"/>
                <a:ea typeface="Avenir Next" charset="0"/>
                <a:cs typeface="Avenir Next" charset="0"/>
              </a:defRPr>
            </a:lvl3pPr>
            <a:lvl4pPr>
              <a:defRPr>
                <a:latin typeface="Avenir Next" charset="0"/>
                <a:ea typeface="Avenir Next" charset="0"/>
                <a:cs typeface="Avenir Next" charset="0"/>
              </a:defRPr>
            </a:lvl4pPr>
            <a:lvl5pPr>
              <a:defRPr>
                <a:latin typeface="Avenir Next" charset="0"/>
                <a:ea typeface="Avenir Next" charset="0"/>
                <a:cs typeface="Avenir Nex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solidFill>
                  <a:schemeClr val="bg1"/>
                </a:solidFill>
                <a:latin typeface="Avenir Next" charset="0"/>
                <a:ea typeface="Avenir Next" charset="0"/>
                <a:cs typeface="Avenir Next"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latin typeface="Avenir Next" charset="0"/>
                <a:ea typeface="Avenir Next" charset="0"/>
                <a:cs typeface="Avenir Next" charset="0"/>
              </a:defRPr>
            </a:lvl1pPr>
            <a:lvl2pPr>
              <a:defRPr>
                <a:latin typeface="Avenir Next" charset="0"/>
                <a:ea typeface="Avenir Next" charset="0"/>
                <a:cs typeface="Avenir Next" charset="0"/>
              </a:defRPr>
            </a:lvl2pPr>
            <a:lvl3pPr>
              <a:defRPr>
                <a:latin typeface="Avenir Next" charset="0"/>
                <a:ea typeface="Avenir Next" charset="0"/>
                <a:cs typeface="Avenir Next" charset="0"/>
              </a:defRPr>
            </a:lvl3pPr>
            <a:lvl4pPr>
              <a:defRPr>
                <a:latin typeface="Avenir Next" charset="0"/>
                <a:ea typeface="Avenir Next" charset="0"/>
                <a:cs typeface="Avenir Next" charset="0"/>
              </a:defRPr>
            </a:lvl4pPr>
            <a:lvl5pPr>
              <a:defRPr>
                <a:latin typeface="Avenir Next" charset="0"/>
                <a:ea typeface="Avenir Next" charset="0"/>
                <a:cs typeface="Avenir Nex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8000" y="6108189"/>
            <a:ext cx="1419226" cy="652201"/>
          </a:xfrm>
          <a:prstGeom prst="rect">
            <a:avLst/>
          </a:prstGeom>
        </p:spPr>
      </p:pic>
    </p:spTree>
    <p:extLst>
      <p:ext uri="{BB962C8B-B14F-4D97-AF65-F5344CB8AC3E}">
        <p14:creationId xmlns:p14="http://schemas.microsoft.com/office/powerpoint/2010/main" val="315438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CFA78"/>
                </a:solidFill>
                <a:latin typeface="Avenir Next" charset="0"/>
                <a:ea typeface="Avenir Next" charset="0"/>
                <a:cs typeface="Avenir Next" charset="0"/>
              </a:defRPr>
            </a:lvl1pPr>
          </a:lstStyle>
          <a:p>
            <a:r>
              <a:rPr lang="en-US" dirty="0"/>
              <a:t>Click to edit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4AE463"/>
                </a:solidFill>
                <a:latin typeface="Avenir Next" charset="0"/>
                <a:ea typeface="Avenir Next" charset="0"/>
                <a:cs typeface="Avenir Next" charset="0"/>
              </a:defRPr>
            </a:lvl1pPr>
          </a:lstStyle>
          <a:p>
            <a:r>
              <a:rPr lang="en-US" dirty="0"/>
              <a:t>Click to edit</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9058" y="5920906"/>
            <a:ext cx="1401483" cy="805330"/>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68000" y="6108189"/>
            <a:ext cx="1419226" cy="652201"/>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4AE463"/>
                </a:solidFill>
                <a:latin typeface="Avenir Next" charset="0"/>
                <a:ea typeface="Avenir Next" charset="0"/>
                <a:cs typeface="Avenir Next" charset="0"/>
              </a:defRPr>
            </a:lvl1pPr>
          </a:lstStyle>
          <a:p>
            <a:r>
              <a:rPr lang="en-US" dirty="0"/>
              <a:t>Click to edit</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8000" y="6108189"/>
            <a:ext cx="1419226" cy="652201"/>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6F184D-4B37-9648-B598-07504E2C935E}" type="datetimeFigureOut">
              <a:rPr lang="en-US" smtClean="0"/>
              <a:t>1/28/21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pic>
        <p:nvPicPr>
          <p:cNvPr id="6" name="Picture 4">
            <a:extLst>
              <a:ext uri="{FF2B5EF4-FFF2-40B4-BE49-F238E27FC236}">
                <a16:creationId xmlns:a16="http://schemas.microsoft.com/office/drawing/2014/main" id="{880720EC-AB85-7E4C-8B32-BFB112F0F8A8}"/>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39058" y="5920906"/>
            <a:ext cx="1401483" cy="805330"/>
          </a:xfrm>
          <a:prstGeom prst="rect">
            <a:avLst/>
          </a:prstGeom>
        </p:spPr>
      </p:pic>
      <p:sp>
        <p:nvSpPr>
          <p:cNvPr id="7" name="Metin kutusu 6">
            <a:extLst>
              <a:ext uri="{FF2B5EF4-FFF2-40B4-BE49-F238E27FC236}">
                <a16:creationId xmlns:a16="http://schemas.microsoft.com/office/drawing/2014/main" id="{C5A13F6C-B1BD-894C-BCB9-91D667CA83B2}"/>
              </a:ext>
            </a:extLst>
          </p:cNvPr>
          <p:cNvSpPr txBox="1"/>
          <p:nvPr userDrawn="1"/>
        </p:nvSpPr>
        <p:spPr>
          <a:xfrm>
            <a:off x="11527970" y="6394819"/>
            <a:ext cx="710451" cy="584775"/>
          </a:xfrm>
          <a:prstGeom prst="rect">
            <a:avLst/>
          </a:prstGeom>
          <a:noFill/>
        </p:spPr>
        <p:txBody>
          <a:bodyPr wrap="none" rtlCol="0">
            <a:spAutoFit/>
          </a:bodyPr>
          <a:lstStyle/>
          <a:p>
            <a:r>
              <a:rPr lang="tr-TR" sz="3200" dirty="0">
                <a:solidFill>
                  <a:srgbClr val="00FDFF"/>
                </a:solidFill>
                <a:latin typeface="Bradley Hand" pitchFamily="2" charset="0"/>
              </a:rPr>
              <a:t>DL</a:t>
            </a:r>
          </a:p>
        </p:txBody>
      </p:sp>
    </p:spTree>
    <p:extLst>
      <p:ext uri="{BB962C8B-B14F-4D97-AF65-F5344CB8AC3E}">
        <p14:creationId xmlns:p14="http://schemas.microsoft.com/office/powerpoint/2010/main" val="1264916939"/>
      </p:ext>
    </p:extLst>
  </p:cSld>
  <p:clrMap bg1="lt1" tx1="dk1" bg2="lt2" tx2="dk2" accent1="accent1" accent2="accent2" accent3="accent3" accent4="accent4" accent5="accent5" accent6="accent6" hlink="hlink" folHlink="folHlink"/>
  <p:sldLayoutIdLst>
    <p:sldLayoutId id="2147483669" r:id="rId1"/>
    <p:sldLayoutId id="2147483677" r:id="rId2"/>
    <p:sldLayoutId id="2147483666" r:id="rId3"/>
    <p:sldLayoutId id="2147483667" r:id="rId4"/>
    <p:sldLayoutId id="2147483652" r:id="rId5"/>
    <p:sldLayoutId id="2147483653" r:id="rId6"/>
    <p:sldLayoutId id="2147483671" r:id="rId7"/>
    <p:sldLayoutId id="2147483672" r:id="rId8"/>
    <p:sldLayoutId id="2147483678" r:id="rId9"/>
    <p:sldLayoutId id="2147483679" r:id="rId10"/>
    <p:sldLayoutId id="2147483670" r:id="rId11"/>
    <p:sldLayoutId id="2147483680" r:id="rId12"/>
  </p:sldLayoutIdLst>
  <p:txStyles>
    <p:titleStyle>
      <a:lvl1pPr algn="l" defTabSz="914400" rtl="0" eaLnBrk="1" latinLnBrk="0" hangingPunct="1">
        <a:lnSpc>
          <a:spcPct val="90000"/>
        </a:lnSpc>
        <a:spcBef>
          <a:spcPct val="0"/>
        </a:spcBef>
        <a:buNone/>
        <a:defRPr sz="4400" kern="1200">
          <a:solidFill>
            <a:schemeClr val="accent6"/>
          </a:solidFill>
          <a:latin typeface="Avenir Next" charset="0"/>
          <a:ea typeface="Avenir Next" charset="0"/>
          <a:cs typeface="Avenir Next"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bg1"/>
          </a:solidFill>
          <a:latin typeface="Avenir Next" charset="0"/>
          <a:ea typeface="Avenir Next" charset="0"/>
          <a:cs typeface="Avenir Next" charset="0"/>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Avenir Next" charset="0"/>
          <a:ea typeface="Avenir Next" charset="0"/>
          <a:cs typeface="Avenir Next" charset="0"/>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Avenir Next" charset="0"/>
          <a:ea typeface="Avenir Next" charset="0"/>
          <a:cs typeface="Avenir Next" charset="0"/>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Avenir Next" charset="0"/>
          <a:ea typeface="Avenir Next" charset="0"/>
          <a:cs typeface="Avenir Next" charset="0"/>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Avenir Next" charset="0"/>
          <a:ea typeface="Avenir Next" charset="0"/>
          <a:cs typeface="Avenir Nex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2.m4a"/><Relationship Id="rId7" Type="http://schemas.openxmlformats.org/officeDocument/2006/relationships/image" Target="../media/image5.jp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4.jpg"/><Relationship Id="rId5" Type="http://schemas.openxmlformats.org/officeDocument/2006/relationships/notesSlide" Target="../notesSlides/notesSlide2.xml"/><Relationship Id="rId4"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5.m4a"/><Relationship Id="rId7" Type="http://schemas.openxmlformats.org/officeDocument/2006/relationships/image" Target="../media/image7.png"/><Relationship Id="rId2" Type="http://schemas.microsoft.com/office/2007/relationships/media" Target="../media/media5.m4a"/><Relationship Id="rId1" Type="http://schemas.openxmlformats.org/officeDocument/2006/relationships/tags" Target="../tags/tag2.xml"/><Relationship Id="rId6" Type="http://schemas.openxmlformats.org/officeDocument/2006/relationships/image" Target="../media/image90.png"/><Relationship Id="rId5" Type="http://schemas.openxmlformats.org/officeDocument/2006/relationships/notesSlide" Target="../notesSlides/notesSlide5.xml"/><Relationship Id="rId4" Type="http://schemas.openxmlformats.org/officeDocument/2006/relationships/slideLayout" Target="../slideLayouts/slideLayout3.xml"/><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6.m4a"/><Relationship Id="rId7" Type="http://schemas.openxmlformats.org/officeDocument/2006/relationships/image" Target="../media/image10.png"/><Relationship Id="rId2" Type="http://schemas.microsoft.com/office/2007/relationships/media" Target="../media/media6.m4a"/><Relationship Id="rId1" Type="http://schemas.openxmlformats.org/officeDocument/2006/relationships/tags" Target="../tags/tag3.xml"/><Relationship Id="rId6" Type="http://schemas.openxmlformats.org/officeDocument/2006/relationships/image" Target="../media/image9.png"/><Relationship Id="rId5" Type="http://schemas.openxmlformats.org/officeDocument/2006/relationships/notesSlide" Target="../notesSlides/notesSlide6.xml"/><Relationship Id="rId4" Type="http://schemas.openxmlformats.org/officeDocument/2006/relationships/slideLayout" Target="../slideLayouts/slideLayout3.xml"/><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3.png"/><Relationship Id="rId2" Type="http://schemas.microsoft.com/office/2007/relationships/media" Target="../media/media7.m4a"/><Relationship Id="rId1" Type="http://schemas.openxmlformats.org/officeDocument/2006/relationships/tags" Target="../tags/tag4.xml"/><Relationship Id="rId6" Type="http://schemas.openxmlformats.org/officeDocument/2006/relationships/image" Target="../media/image12.png"/><Relationship Id="rId5" Type="http://schemas.openxmlformats.org/officeDocument/2006/relationships/notesSlide" Target="../notesSlides/notesSlide7.xml"/><Relationship Id="rId4"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2900" y="-80147"/>
            <a:ext cx="11506200" cy="1498011"/>
          </a:xfrm>
        </p:spPr>
        <p:txBody>
          <a:bodyPr>
            <a:normAutofit/>
          </a:bodyPr>
          <a:lstStyle/>
          <a:p>
            <a:r>
              <a:rPr lang="en-US" sz="4800" dirty="0">
                <a:latin typeface="Times" pitchFamily="2" charset="0"/>
              </a:rPr>
              <a:t>BLG 561E  Deep Learning</a:t>
            </a:r>
          </a:p>
        </p:txBody>
      </p:sp>
      <p:sp>
        <p:nvSpPr>
          <p:cNvPr id="3" name="Subtitle 2"/>
          <p:cNvSpPr>
            <a:spLocks noGrp="1"/>
          </p:cNvSpPr>
          <p:nvPr>
            <p:ph type="subTitle" idx="1"/>
          </p:nvPr>
        </p:nvSpPr>
        <p:spPr>
          <a:xfrm>
            <a:off x="1524000" y="5108389"/>
            <a:ext cx="9144000" cy="1655762"/>
          </a:xfrm>
        </p:spPr>
        <p:txBody>
          <a:bodyPr/>
          <a:lstStyle/>
          <a:p>
            <a:r>
              <a:rPr lang="en-US" dirty="0"/>
              <a:t>Ozan </a:t>
            </a:r>
            <a:r>
              <a:rPr lang="en-US" dirty="0" err="1"/>
              <a:t>Güldali</a:t>
            </a:r>
            <a:r>
              <a:rPr lang="en-US" dirty="0"/>
              <a:t> - 509191238</a:t>
            </a:r>
          </a:p>
          <a:p>
            <a:r>
              <a:rPr lang="en-US" dirty="0" err="1"/>
              <a:t>Cihat</a:t>
            </a:r>
            <a:r>
              <a:rPr lang="en-US" dirty="0"/>
              <a:t> </a:t>
            </a:r>
            <a:r>
              <a:rPr lang="en-US" dirty="0" err="1"/>
              <a:t>Kırankaya</a:t>
            </a:r>
            <a:r>
              <a:rPr lang="en-US" dirty="0"/>
              <a:t> - 507192112</a:t>
            </a:r>
          </a:p>
          <a:p>
            <a:endParaRPr lang="en-US" dirty="0"/>
          </a:p>
          <a:p>
            <a:endParaRPr lang="en-US" dirty="0"/>
          </a:p>
        </p:txBody>
      </p:sp>
      <p:sp>
        <p:nvSpPr>
          <p:cNvPr id="6" name="Subtitle 2"/>
          <p:cNvSpPr txBox="1">
            <a:spLocks/>
          </p:cNvSpPr>
          <p:nvPr/>
        </p:nvSpPr>
        <p:spPr>
          <a:xfrm>
            <a:off x="672465" y="1919412"/>
            <a:ext cx="10847070" cy="176104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bg1"/>
                </a:solidFill>
                <a:latin typeface="Avenir Next" charset="0"/>
                <a:ea typeface="Avenir Next" charset="0"/>
                <a:cs typeface="Avenir Next" charset="0"/>
              </a:defRPr>
            </a:lvl1pPr>
            <a:lvl2pPr marL="457200" indent="0" algn="ctr" defTabSz="914400" rtl="0" eaLnBrk="1" latinLnBrk="0" hangingPunct="1">
              <a:lnSpc>
                <a:spcPct val="90000"/>
              </a:lnSpc>
              <a:spcBef>
                <a:spcPts val="500"/>
              </a:spcBef>
              <a:buFont typeface="Arial"/>
              <a:buNone/>
              <a:defRPr sz="2000" kern="1200">
                <a:solidFill>
                  <a:schemeClr val="bg1"/>
                </a:solidFill>
                <a:latin typeface="Avenir Next" charset="0"/>
                <a:ea typeface="Avenir Next" charset="0"/>
                <a:cs typeface="Avenir Next" charset="0"/>
              </a:defRPr>
            </a:lvl2pPr>
            <a:lvl3pPr marL="914400" indent="0" algn="ctr" defTabSz="914400" rtl="0" eaLnBrk="1" latinLnBrk="0" hangingPunct="1">
              <a:lnSpc>
                <a:spcPct val="90000"/>
              </a:lnSpc>
              <a:spcBef>
                <a:spcPts val="500"/>
              </a:spcBef>
              <a:buFont typeface="Arial"/>
              <a:buNone/>
              <a:defRPr sz="1800" kern="1200">
                <a:solidFill>
                  <a:schemeClr val="bg1"/>
                </a:solidFill>
                <a:latin typeface="Avenir Next" charset="0"/>
                <a:ea typeface="Avenir Next" charset="0"/>
                <a:cs typeface="Avenir Next" charset="0"/>
              </a:defRPr>
            </a:lvl3pPr>
            <a:lvl4pPr marL="1371600" indent="0" algn="ctr" defTabSz="914400" rtl="0" eaLnBrk="1" latinLnBrk="0" hangingPunct="1">
              <a:lnSpc>
                <a:spcPct val="90000"/>
              </a:lnSpc>
              <a:spcBef>
                <a:spcPts val="500"/>
              </a:spcBef>
              <a:buFont typeface="Arial"/>
              <a:buNone/>
              <a:defRPr sz="1600" kern="1200">
                <a:solidFill>
                  <a:schemeClr val="bg1"/>
                </a:solidFill>
                <a:latin typeface="Avenir Next" charset="0"/>
                <a:ea typeface="Avenir Next" charset="0"/>
                <a:cs typeface="Avenir Next" charset="0"/>
              </a:defRPr>
            </a:lvl4pPr>
            <a:lvl5pPr marL="1828800" indent="0" algn="ctr" defTabSz="914400" rtl="0" eaLnBrk="1" latinLnBrk="0" hangingPunct="1">
              <a:lnSpc>
                <a:spcPct val="90000"/>
              </a:lnSpc>
              <a:spcBef>
                <a:spcPts val="500"/>
              </a:spcBef>
              <a:buFont typeface="Arial"/>
              <a:buNone/>
              <a:defRPr sz="1600" kern="1200">
                <a:solidFill>
                  <a:schemeClr val="bg1"/>
                </a:solidFill>
                <a:latin typeface="Avenir Next" charset="0"/>
                <a:ea typeface="Avenir Next" charset="0"/>
                <a:cs typeface="Avenir Next" charset="0"/>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en-US" sz="4000" b="1" i="1" dirty="0">
                <a:solidFill>
                  <a:srgbClr val="4AE463"/>
                </a:solidFill>
                <a:latin typeface="Times" pitchFamily="2" charset="0"/>
              </a:rPr>
              <a:t>A NOVEL CNN ARCHITECTURE TO DIAGNOSE PNEUMONIA AND ITS CAUSES FROM CHEST X-RAY</a:t>
            </a:r>
          </a:p>
          <a:p>
            <a:endParaRPr lang="tr-TR" dirty="0">
              <a:solidFill>
                <a:srgbClr val="58FF4B"/>
              </a:solidFill>
            </a:endParaRPr>
          </a:p>
          <a:p>
            <a:r>
              <a:rPr lang="en-US" sz="4000" dirty="0">
                <a:solidFill>
                  <a:srgbClr val="58FF4B"/>
                </a:solidFill>
                <a:latin typeface="Times" pitchFamily="2" charset="0"/>
              </a:rPr>
              <a:t>FINAL PROJECT</a:t>
            </a:r>
            <a:endParaRPr lang="en-US" sz="4000" dirty="0">
              <a:solidFill>
                <a:srgbClr val="58FF4B"/>
              </a:solidFill>
            </a:endParaRPr>
          </a:p>
        </p:txBody>
      </p:sp>
      <p:pic>
        <p:nvPicPr>
          <p:cNvPr id="5" name="Ses 8">
            <a:hlinkClick r:id="" action="ppaction://media"/>
            <a:extLst>
              <a:ext uri="{FF2B5EF4-FFF2-40B4-BE49-F238E27FC236}">
                <a16:creationId xmlns:a16="http://schemas.microsoft.com/office/drawing/2014/main" id="{7C4963DB-E5A1-9F4E-B061-5DAFB3B2BAA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742724246"/>
      </p:ext>
    </p:extLst>
  </p:cSld>
  <p:clrMapOvr>
    <a:masterClrMapping/>
  </p:clrMapOvr>
  <mc:AlternateContent xmlns:mc="http://schemas.openxmlformats.org/markup-compatibility/2006">
    <mc:Choice xmlns:p14="http://schemas.microsoft.com/office/powerpoint/2010/main" Requires="p14">
      <p:transition spd="slow" p14:dur="2000" advTm="8525"/>
    </mc:Choice>
    <mc:Fallback>
      <p:transition spd="slow" advTm="85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a:t>What is the problem to solve and why?</a:t>
            </a:r>
          </a:p>
        </p:txBody>
      </p:sp>
      <p:sp>
        <p:nvSpPr>
          <p:cNvPr id="8" name="Metin kutusu 7">
            <a:extLst>
              <a:ext uri="{FF2B5EF4-FFF2-40B4-BE49-F238E27FC236}">
                <a16:creationId xmlns:a16="http://schemas.microsoft.com/office/drawing/2014/main" id="{C07C13EF-23C6-A548-AEB1-CFA4F99B7FBB}"/>
              </a:ext>
            </a:extLst>
          </p:cNvPr>
          <p:cNvSpPr txBox="1"/>
          <p:nvPr/>
        </p:nvSpPr>
        <p:spPr>
          <a:xfrm>
            <a:off x="5121365" y="2049669"/>
            <a:ext cx="6353901" cy="1754326"/>
          </a:xfrm>
          <a:prstGeom prst="rect">
            <a:avLst/>
          </a:prstGeom>
          <a:noFill/>
        </p:spPr>
        <p:txBody>
          <a:bodyPr wrap="square" rtlCol="0">
            <a:spAutoFit/>
          </a:bodyPr>
          <a:lstStyle/>
          <a:p>
            <a:pPr algn="just"/>
            <a:r>
              <a:rPr lang="en-US" dirty="0">
                <a:solidFill>
                  <a:srgbClr val="FFFF00"/>
                </a:solidFill>
              </a:rPr>
              <a:t>Pneumonia</a:t>
            </a:r>
            <a:r>
              <a:rPr lang="en-US" dirty="0">
                <a:solidFill>
                  <a:schemeClr val="bg1"/>
                </a:solidFill>
              </a:rPr>
              <a:t> is an </a:t>
            </a:r>
            <a:r>
              <a:rPr lang="en-US" dirty="0">
                <a:solidFill>
                  <a:srgbClr val="FFFF00"/>
                </a:solidFill>
              </a:rPr>
              <a:t>infection</a:t>
            </a:r>
            <a:r>
              <a:rPr lang="en-US" dirty="0">
                <a:solidFill>
                  <a:schemeClr val="bg1"/>
                </a:solidFill>
              </a:rPr>
              <a:t> that makes breathing difficult when the lungs are filled with various fluids. </a:t>
            </a:r>
            <a:r>
              <a:rPr lang="en-US" dirty="0">
                <a:solidFill>
                  <a:srgbClr val="FFFF00"/>
                </a:solidFill>
              </a:rPr>
              <a:t>Symptoms</a:t>
            </a:r>
            <a:r>
              <a:rPr lang="en-US" dirty="0">
                <a:solidFill>
                  <a:schemeClr val="bg1"/>
                </a:solidFill>
              </a:rPr>
              <a:t> include severe shortness of breath, chest pain, chills, cough, headache, fever, and tiredness. </a:t>
            </a:r>
            <a:r>
              <a:rPr lang="en-US" dirty="0">
                <a:solidFill>
                  <a:srgbClr val="FFFF00"/>
                </a:solidFill>
              </a:rPr>
              <a:t>Community-acquired</a:t>
            </a:r>
            <a:r>
              <a:rPr lang="en-US" dirty="0">
                <a:solidFill>
                  <a:schemeClr val="bg1"/>
                </a:solidFill>
              </a:rPr>
              <a:t> pneumonia is still a recurrent cause of </a:t>
            </a:r>
            <a:r>
              <a:rPr lang="en-US" dirty="0">
                <a:solidFill>
                  <a:srgbClr val="FFFF00"/>
                </a:solidFill>
              </a:rPr>
              <a:t>mortality</a:t>
            </a:r>
            <a:r>
              <a:rPr lang="tr-TR" dirty="0">
                <a:solidFill>
                  <a:srgbClr val="FFFF00"/>
                </a:solidFill>
              </a:rPr>
              <a:t>.</a:t>
            </a:r>
            <a:r>
              <a:rPr lang="tr-TR" dirty="0">
                <a:solidFill>
                  <a:schemeClr val="bg1"/>
                </a:solidFill>
              </a:rPr>
              <a:t> </a:t>
            </a:r>
          </a:p>
        </p:txBody>
      </p:sp>
      <p:sp>
        <p:nvSpPr>
          <p:cNvPr id="9" name="Metin kutusu 8">
            <a:extLst>
              <a:ext uri="{FF2B5EF4-FFF2-40B4-BE49-F238E27FC236}">
                <a16:creationId xmlns:a16="http://schemas.microsoft.com/office/drawing/2014/main" id="{C6000ABA-590C-9848-B78C-02CCDD90FBD0}"/>
              </a:ext>
            </a:extLst>
          </p:cNvPr>
          <p:cNvSpPr txBox="1"/>
          <p:nvPr/>
        </p:nvSpPr>
        <p:spPr>
          <a:xfrm>
            <a:off x="5108087" y="4192027"/>
            <a:ext cx="6367180" cy="923330"/>
          </a:xfrm>
          <a:prstGeom prst="rect">
            <a:avLst/>
          </a:prstGeom>
          <a:noFill/>
        </p:spPr>
        <p:txBody>
          <a:bodyPr wrap="square" rtlCol="0">
            <a:spAutoFit/>
          </a:bodyPr>
          <a:lstStyle/>
          <a:p>
            <a:pPr algn="just"/>
            <a:r>
              <a:rPr lang="en-US" dirty="0">
                <a:solidFill>
                  <a:srgbClr val="FFFF00"/>
                </a:solidFill>
              </a:rPr>
              <a:t>Deep learning </a:t>
            </a:r>
            <a:r>
              <a:rPr lang="en-US" dirty="0">
                <a:solidFill>
                  <a:schemeClr val="bg1"/>
                </a:solidFill>
              </a:rPr>
              <a:t>has been an essential imaging method that helps the </a:t>
            </a:r>
            <a:r>
              <a:rPr lang="en-US" dirty="0">
                <a:solidFill>
                  <a:srgbClr val="FFFF00"/>
                </a:solidFill>
              </a:rPr>
              <a:t>diagnosis and management </a:t>
            </a:r>
            <a:r>
              <a:rPr lang="en-US" dirty="0">
                <a:solidFill>
                  <a:schemeClr val="bg1"/>
                </a:solidFill>
              </a:rPr>
              <a:t>of patients with </a:t>
            </a:r>
            <a:r>
              <a:rPr lang="en-US" dirty="0">
                <a:solidFill>
                  <a:srgbClr val="FFFF00"/>
                </a:solidFill>
              </a:rPr>
              <a:t>COVID-19 and bacteria borne</a:t>
            </a:r>
            <a:r>
              <a:rPr lang="en-US" dirty="0">
                <a:solidFill>
                  <a:schemeClr val="bg1"/>
                </a:solidFill>
              </a:rPr>
              <a:t> pneumonia.</a:t>
            </a:r>
            <a:r>
              <a:rPr lang="tr-TR" dirty="0">
                <a:solidFill>
                  <a:schemeClr val="bg1"/>
                </a:solidFill>
              </a:rPr>
              <a:t> </a:t>
            </a:r>
          </a:p>
        </p:txBody>
      </p:sp>
      <p:pic>
        <p:nvPicPr>
          <p:cNvPr id="4" name="Resim 3">
            <a:extLst>
              <a:ext uri="{FF2B5EF4-FFF2-40B4-BE49-F238E27FC236}">
                <a16:creationId xmlns:a16="http://schemas.microsoft.com/office/drawing/2014/main" id="{8DA9C032-E81F-BB4E-9AAC-A78D219ABE28}"/>
              </a:ext>
            </a:extLst>
          </p:cNvPr>
          <p:cNvPicPr>
            <a:picLocks noChangeAspect="1"/>
          </p:cNvPicPr>
          <p:nvPr/>
        </p:nvPicPr>
        <p:blipFill>
          <a:blip r:embed="rId6"/>
          <a:stretch>
            <a:fillRect/>
          </a:stretch>
        </p:blipFill>
        <p:spPr>
          <a:xfrm>
            <a:off x="505585" y="2174403"/>
            <a:ext cx="4276592" cy="2669744"/>
          </a:xfrm>
          <a:prstGeom prst="rect">
            <a:avLst/>
          </a:prstGeom>
          <a:ln>
            <a:noFill/>
          </a:ln>
          <a:effectLst>
            <a:softEdge rad="112500"/>
          </a:effectLst>
        </p:spPr>
      </p:pic>
      <p:pic>
        <p:nvPicPr>
          <p:cNvPr id="10" name="Resim 9">
            <a:extLst>
              <a:ext uri="{FF2B5EF4-FFF2-40B4-BE49-F238E27FC236}">
                <a16:creationId xmlns:a16="http://schemas.microsoft.com/office/drawing/2014/main" id="{436DB24D-DA2C-824A-8753-DBE48F36B2ED}"/>
              </a:ext>
            </a:extLst>
          </p:cNvPr>
          <p:cNvPicPr>
            <a:picLocks noChangeAspect="1"/>
          </p:cNvPicPr>
          <p:nvPr/>
        </p:nvPicPr>
        <p:blipFill>
          <a:blip r:embed="rId7"/>
          <a:stretch>
            <a:fillRect/>
          </a:stretch>
        </p:blipFill>
        <p:spPr>
          <a:xfrm>
            <a:off x="301355" y="2049669"/>
            <a:ext cx="4637137" cy="2827193"/>
          </a:xfrm>
          <a:prstGeom prst="rect">
            <a:avLst/>
          </a:prstGeom>
          <a:ln>
            <a:noFill/>
          </a:ln>
          <a:effectLst>
            <a:softEdge rad="112500"/>
          </a:effectLst>
        </p:spPr>
      </p:pic>
      <p:pic>
        <p:nvPicPr>
          <p:cNvPr id="7" name="Ses 12">
            <a:hlinkClick r:id="" action="ppaction://media"/>
            <a:extLst>
              <a:ext uri="{FF2B5EF4-FFF2-40B4-BE49-F238E27FC236}">
                <a16:creationId xmlns:a16="http://schemas.microsoft.com/office/drawing/2014/main" id="{794EB99A-DAA5-594F-80AA-871F0F7542A8}"/>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1452944158"/>
      </p:ext>
    </p:extLst>
  </p:cSld>
  <p:clrMapOvr>
    <a:masterClrMapping/>
  </p:clrMapOvr>
  <mc:AlternateContent xmlns:mc="http://schemas.openxmlformats.org/markup-compatibility/2006">
    <mc:Choice xmlns:p14="http://schemas.microsoft.com/office/powerpoint/2010/main" Requires="p14">
      <p:transition spd="slow" p14:dur="2000" advTm="41880"/>
    </mc:Choice>
    <mc:Fallback>
      <p:transition spd="slow" advTm="418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13"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25CEBF-5E5A-6643-959D-A32FFF15B861}"/>
              </a:ext>
            </a:extLst>
          </p:cNvPr>
          <p:cNvSpPr>
            <a:spLocks noGrp="1"/>
          </p:cNvSpPr>
          <p:nvPr>
            <p:ph type="title"/>
          </p:nvPr>
        </p:nvSpPr>
        <p:spPr>
          <a:xfrm>
            <a:off x="838200" y="5895"/>
            <a:ext cx="10515600" cy="1325563"/>
          </a:xfrm>
        </p:spPr>
        <p:txBody>
          <a:bodyPr/>
          <a:lstStyle/>
          <a:p>
            <a:pPr algn="ctr"/>
            <a:r>
              <a:rPr lang="tr-TR" dirty="0" err="1"/>
              <a:t>Augmented</a:t>
            </a:r>
            <a:r>
              <a:rPr lang="tr-TR" dirty="0"/>
              <a:t> </a:t>
            </a:r>
            <a:r>
              <a:rPr lang="tr-TR" dirty="0" err="1"/>
              <a:t>Dataset</a:t>
            </a:r>
            <a:r>
              <a:rPr lang="tr-TR" dirty="0"/>
              <a:t> </a:t>
            </a:r>
          </a:p>
        </p:txBody>
      </p:sp>
      <p:graphicFrame>
        <p:nvGraphicFramePr>
          <p:cNvPr id="3" name="Tablo 2">
            <a:extLst>
              <a:ext uri="{FF2B5EF4-FFF2-40B4-BE49-F238E27FC236}">
                <a16:creationId xmlns:a16="http://schemas.microsoft.com/office/drawing/2014/main" id="{604C4171-8285-CC4A-8154-CDEE1E1FC723}"/>
              </a:ext>
            </a:extLst>
          </p:cNvPr>
          <p:cNvGraphicFramePr>
            <a:graphicFrameLocks noGrp="1"/>
          </p:cNvGraphicFramePr>
          <p:nvPr>
            <p:extLst>
              <p:ext uri="{D42A27DB-BD31-4B8C-83A1-F6EECF244321}">
                <p14:modId xmlns:p14="http://schemas.microsoft.com/office/powerpoint/2010/main" val="1768249163"/>
              </p:ext>
            </p:extLst>
          </p:nvPr>
        </p:nvGraphicFramePr>
        <p:xfrm>
          <a:off x="2572615" y="1331458"/>
          <a:ext cx="7319530" cy="2424360"/>
        </p:xfrm>
        <a:graphic>
          <a:graphicData uri="http://schemas.openxmlformats.org/drawingml/2006/table">
            <a:tbl>
              <a:tblPr firstRow="1" firstCol="1" bandRow="1">
                <a:tableStyleId>{7DF18680-E054-41AD-8BC1-D1AEF772440D}</a:tableStyleId>
              </a:tblPr>
              <a:tblGrid>
                <a:gridCol w="1755231">
                  <a:extLst>
                    <a:ext uri="{9D8B030D-6E8A-4147-A177-3AD203B41FA5}">
                      <a16:colId xmlns:a16="http://schemas.microsoft.com/office/drawing/2014/main" val="2539963536"/>
                    </a:ext>
                  </a:extLst>
                </a:gridCol>
                <a:gridCol w="1032017">
                  <a:extLst>
                    <a:ext uri="{9D8B030D-6E8A-4147-A177-3AD203B41FA5}">
                      <a16:colId xmlns:a16="http://schemas.microsoft.com/office/drawing/2014/main" val="2297957247"/>
                    </a:ext>
                  </a:extLst>
                </a:gridCol>
                <a:gridCol w="1755231">
                  <a:extLst>
                    <a:ext uri="{9D8B030D-6E8A-4147-A177-3AD203B41FA5}">
                      <a16:colId xmlns:a16="http://schemas.microsoft.com/office/drawing/2014/main" val="1870285255"/>
                    </a:ext>
                  </a:extLst>
                </a:gridCol>
                <a:gridCol w="1649625">
                  <a:extLst>
                    <a:ext uri="{9D8B030D-6E8A-4147-A177-3AD203B41FA5}">
                      <a16:colId xmlns:a16="http://schemas.microsoft.com/office/drawing/2014/main" val="2049704062"/>
                    </a:ext>
                  </a:extLst>
                </a:gridCol>
                <a:gridCol w="1127426">
                  <a:extLst>
                    <a:ext uri="{9D8B030D-6E8A-4147-A177-3AD203B41FA5}">
                      <a16:colId xmlns:a16="http://schemas.microsoft.com/office/drawing/2014/main" val="2985591364"/>
                    </a:ext>
                  </a:extLst>
                </a:gridCol>
              </a:tblGrid>
              <a:tr h="299534">
                <a:tc rowSpan="2">
                  <a:txBody>
                    <a:bodyPr/>
                    <a:lstStyle/>
                    <a:p>
                      <a:pPr algn="ctr">
                        <a:lnSpc>
                          <a:spcPct val="115000"/>
                        </a:lnSpc>
                      </a:pPr>
                      <a:r>
                        <a:rPr lang="en-US" sz="1600" dirty="0">
                          <a:effectLst/>
                        </a:rPr>
                        <a:t>Class</a:t>
                      </a:r>
                      <a:endParaRPr lang="tr-TR"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rowSpan="2">
                  <a:txBody>
                    <a:bodyPr/>
                    <a:lstStyle/>
                    <a:p>
                      <a:pPr algn="ctr">
                        <a:lnSpc>
                          <a:spcPct val="115000"/>
                        </a:lnSpc>
                      </a:pPr>
                      <a:r>
                        <a:rPr lang="en-US" sz="1600">
                          <a:effectLst/>
                        </a:rPr>
                        <a:t>Original Set</a:t>
                      </a:r>
                      <a:endParaRPr lang="tr-TR"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gridSpan="2">
                  <a:txBody>
                    <a:bodyPr/>
                    <a:lstStyle/>
                    <a:p>
                      <a:pPr algn="ctr">
                        <a:lnSpc>
                          <a:spcPct val="115000"/>
                        </a:lnSpc>
                      </a:pPr>
                      <a:r>
                        <a:rPr lang="en-US" sz="1600">
                          <a:effectLst/>
                        </a:rPr>
                        <a:t>Training Set</a:t>
                      </a:r>
                      <a:endParaRPr lang="tr-TR"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hMerge="1">
                  <a:txBody>
                    <a:bodyPr/>
                    <a:lstStyle/>
                    <a:p>
                      <a:endParaRPr lang="tr-TR"/>
                    </a:p>
                  </a:txBody>
                  <a:tcPr/>
                </a:tc>
                <a:tc rowSpan="2">
                  <a:txBody>
                    <a:bodyPr/>
                    <a:lstStyle/>
                    <a:p>
                      <a:pPr algn="ctr">
                        <a:lnSpc>
                          <a:spcPct val="115000"/>
                        </a:lnSpc>
                      </a:pPr>
                      <a:r>
                        <a:rPr lang="en-US" sz="1600">
                          <a:effectLst/>
                        </a:rPr>
                        <a:t>Testing Set</a:t>
                      </a:r>
                      <a:endParaRPr lang="tr-TR"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287969440"/>
                  </a:ext>
                </a:extLst>
              </a:tr>
              <a:tr h="626171">
                <a:tc vMerge="1">
                  <a:txBody>
                    <a:bodyPr/>
                    <a:lstStyle/>
                    <a:p>
                      <a:endParaRPr lang="tr-TR"/>
                    </a:p>
                  </a:txBody>
                  <a:tcPr/>
                </a:tc>
                <a:tc vMerge="1">
                  <a:txBody>
                    <a:bodyPr/>
                    <a:lstStyle/>
                    <a:p>
                      <a:endParaRPr lang="tr-TR"/>
                    </a:p>
                  </a:txBody>
                  <a:tcPr/>
                </a:tc>
                <a:tc>
                  <a:txBody>
                    <a:bodyPr/>
                    <a:lstStyle/>
                    <a:p>
                      <a:pPr algn="ctr">
                        <a:lnSpc>
                          <a:spcPct val="115000"/>
                        </a:lnSpc>
                      </a:pPr>
                      <a:r>
                        <a:rPr lang="en-US" sz="1600">
                          <a:effectLst/>
                        </a:rPr>
                        <a:t>Chosen</a:t>
                      </a:r>
                      <a:endParaRPr lang="tr-TR"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600">
                          <a:effectLst/>
                        </a:rPr>
                        <a:t>After Augmentation</a:t>
                      </a:r>
                      <a:endParaRPr lang="tr-TR"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vMerge="1">
                  <a:txBody>
                    <a:bodyPr/>
                    <a:lstStyle/>
                    <a:p>
                      <a:endParaRPr lang="tr-TR"/>
                    </a:p>
                  </a:txBody>
                  <a:tcPr/>
                </a:tc>
                <a:extLst>
                  <a:ext uri="{0D108BD9-81ED-4DB2-BD59-A6C34878D82A}">
                    <a16:rowId xmlns:a16="http://schemas.microsoft.com/office/drawing/2014/main" val="3616858981"/>
                  </a:ext>
                </a:extLst>
              </a:tr>
              <a:tr h="299731">
                <a:tc>
                  <a:txBody>
                    <a:bodyPr/>
                    <a:lstStyle/>
                    <a:p>
                      <a:pPr algn="ctr">
                        <a:lnSpc>
                          <a:spcPct val="115000"/>
                        </a:lnSpc>
                      </a:pPr>
                      <a:r>
                        <a:rPr lang="en-US" sz="1600">
                          <a:effectLst/>
                        </a:rPr>
                        <a:t>Normal</a:t>
                      </a:r>
                      <a:endParaRPr lang="tr-TR"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600" dirty="0">
                          <a:effectLst/>
                        </a:rPr>
                        <a:t>1576</a:t>
                      </a:r>
                      <a:endParaRPr lang="tr-TR"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600" dirty="0">
                          <a:effectLst/>
                        </a:rPr>
                        <a:t>240</a:t>
                      </a:r>
                      <a:endParaRPr lang="tr-TR"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600">
                          <a:effectLst/>
                        </a:rPr>
                        <a:t>240</a:t>
                      </a:r>
                      <a:endParaRPr lang="tr-TR"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600">
                          <a:effectLst/>
                        </a:rPr>
                        <a:t>80</a:t>
                      </a:r>
                      <a:endParaRPr lang="tr-TR"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162396342"/>
                  </a:ext>
                </a:extLst>
              </a:tr>
              <a:tr h="299731">
                <a:tc>
                  <a:txBody>
                    <a:bodyPr/>
                    <a:lstStyle/>
                    <a:p>
                      <a:pPr algn="ctr">
                        <a:lnSpc>
                          <a:spcPct val="115000"/>
                        </a:lnSpc>
                      </a:pPr>
                      <a:r>
                        <a:rPr lang="en-US" sz="1600">
                          <a:effectLst/>
                        </a:rPr>
                        <a:t>Bacterial</a:t>
                      </a:r>
                      <a:endParaRPr lang="tr-TR"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600">
                          <a:effectLst/>
                        </a:rPr>
                        <a:t>2772</a:t>
                      </a:r>
                      <a:endParaRPr lang="tr-TR"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600" dirty="0">
                          <a:effectLst/>
                        </a:rPr>
                        <a:t>240</a:t>
                      </a:r>
                      <a:endParaRPr lang="tr-TR"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600">
                          <a:effectLst/>
                        </a:rPr>
                        <a:t>240</a:t>
                      </a:r>
                      <a:endParaRPr lang="tr-TR"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600">
                          <a:effectLst/>
                        </a:rPr>
                        <a:t>80</a:t>
                      </a:r>
                      <a:endParaRPr lang="tr-TR"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79068878"/>
                  </a:ext>
                </a:extLst>
              </a:tr>
              <a:tr h="299731">
                <a:tc>
                  <a:txBody>
                    <a:bodyPr/>
                    <a:lstStyle/>
                    <a:p>
                      <a:pPr algn="ctr">
                        <a:lnSpc>
                          <a:spcPct val="115000"/>
                        </a:lnSpc>
                      </a:pPr>
                      <a:r>
                        <a:rPr lang="en-US" sz="1600">
                          <a:effectLst/>
                        </a:rPr>
                        <a:t>Viral-Covid</a:t>
                      </a:r>
                      <a:endParaRPr lang="tr-TR"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600">
                          <a:effectLst/>
                        </a:rPr>
                        <a:t>58</a:t>
                      </a:r>
                      <a:endParaRPr lang="tr-TR"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600" dirty="0">
                          <a:effectLst/>
                        </a:rPr>
                        <a:t>40</a:t>
                      </a:r>
                      <a:endParaRPr lang="tr-TR"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600" dirty="0">
                          <a:effectLst/>
                        </a:rPr>
                        <a:t>240</a:t>
                      </a:r>
                      <a:endParaRPr lang="tr-TR"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600">
                          <a:effectLst/>
                        </a:rPr>
                        <a:t>18</a:t>
                      </a:r>
                      <a:endParaRPr lang="tr-TR"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072685111"/>
                  </a:ext>
                </a:extLst>
              </a:tr>
              <a:tr h="299731">
                <a:tc>
                  <a:txBody>
                    <a:bodyPr/>
                    <a:lstStyle/>
                    <a:p>
                      <a:pPr algn="ctr">
                        <a:lnSpc>
                          <a:spcPct val="115000"/>
                        </a:lnSpc>
                      </a:pPr>
                      <a:r>
                        <a:rPr lang="en-US" sz="1600">
                          <a:effectLst/>
                        </a:rPr>
                        <a:t>Viral-Other</a:t>
                      </a:r>
                      <a:endParaRPr lang="tr-TR"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600">
                          <a:effectLst/>
                        </a:rPr>
                        <a:t>1493</a:t>
                      </a:r>
                      <a:endParaRPr lang="tr-TR"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600">
                          <a:effectLst/>
                        </a:rPr>
                        <a:t>240</a:t>
                      </a:r>
                      <a:endParaRPr lang="tr-TR"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600" dirty="0">
                          <a:effectLst/>
                        </a:rPr>
                        <a:t>240</a:t>
                      </a:r>
                      <a:endParaRPr lang="tr-TR"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600">
                          <a:effectLst/>
                        </a:rPr>
                        <a:t>80</a:t>
                      </a:r>
                      <a:endParaRPr lang="tr-TR"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471226488"/>
                  </a:ext>
                </a:extLst>
              </a:tr>
              <a:tr h="299731">
                <a:tc>
                  <a:txBody>
                    <a:bodyPr/>
                    <a:lstStyle/>
                    <a:p>
                      <a:pPr algn="ctr">
                        <a:lnSpc>
                          <a:spcPct val="115000"/>
                        </a:lnSpc>
                      </a:pPr>
                      <a:r>
                        <a:rPr lang="en-US" sz="1600">
                          <a:effectLst/>
                        </a:rPr>
                        <a:t>Total</a:t>
                      </a:r>
                      <a:endParaRPr lang="tr-TR"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600">
                          <a:effectLst/>
                        </a:rPr>
                        <a:t>5899</a:t>
                      </a:r>
                      <a:endParaRPr lang="tr-TR"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600">
                          <a:effectLst/>
                        </a:rPr>
                        <a:t>760</a:t>
                      </a:r>
                      <a:endParaRPr lang="tr-TR"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600">
                          <a:effectLst/>
                        </a:rPr>
                        <a:t>960</a:t>
                      </a:r>
                      <a:endParaRPr lang="tr-TR"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600" dirty="0">
                          <a:effectLst/>
                        </a:rPr>
                        <a:t>258</a:t>
                      </a:r>
                      <a:endParaRPr lang="tr-TR"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912003499"/>
                  </a:ext>
                </a:extLst>
              </a:tr>
            </a:tbl>
          </a:graphicData>
        </a:graphic>
      </p:graphicFrame>
      <p:sp>
        <p:nvSpPr>
          <p:cNvPr id="5" name="Metin kutusu 4">
            <a:extLst>
              <a:ext uri="{FF2B5EF4-FFF2-40B4-BE49-F238E27FC236}">
                <a16:creationId xmlns:a16="http://schemas.microsoft.com/office/drawing/2014/main" id="{BDF37A6C-B64A-1041-9115-27A9327B458A}"/>
              </a:ext>
            </a:extLst>
          </p:cNvPr>
          <p:cNvSpPr txBox="1"/>
          <p:nvPr/>
        </p:nvSpPr>
        <p:spPr>
          <a:xfrm>
            <a:off x="2361766" y="4217132"/>
            <a:ext cx="7741227" cy="646331"/>
          </a:xfrm>
          <a:prstGeom prst="rect">
            <a:avLst/>
          </a:prstGeom>
          <a:noFill/>
          <a:ln>
            <a:solidFill>
              <a:srgbClr val="00FDFF"/>
            </a:solidFill>
          </a:ln>
        </p:spPr>
        <p:txBody>
          <a:bodyPr wrap="square" rtlCol="0">
            <a:spAutoFit/>
          </a:bodyPr>
          <a:lstStyle/>
          <a:p>
            <a:pPr algn="just"/>
            <a:r>
              <a:rPr lang="en-US" dirty="0">
                <a:solidFill>
                  <a:schemeClr val="bg1"/>
                </a:solidFill>
              </a:rPr>
              <a:t>The dataset totally has </a:t>
            </a:r>
            <a:r>
              <a:rPr lang="en-US" dirty="0">
                <a:solidFill>
                  <a:srgbClr val="FFFF00"/>
                </a:solidFill>
              </a:rPr>
              <a:t>960 training </a:t>
            </a:r>
            <a:r>
              <a:rPr lang="en-US" dirty="0">
                <a:solidFill>
                  <a:schemeClr val="bg1"/>
                </a:solidFill>
              </a:rPr>
              <a:t>and </a:t>
            </a:r>
            <a:r>
              <a:rPr lang="en-US" dirty="0">
                <a:solidFill>
                  <a:srgbClr val="FFFF00"/>
                </a:solidFill>
              </a:rPr>
              <a:t>258 testing</a:t>
            </a:r>
            <a:r>
              <a:rPr lang="en-US" dirty="0">
                <a:solidFill>
                  <a:schemeClr val="bg1"/>
                </a:solidFill>
              </a:rPr>
              <a:t> samples. The training data was shuffled on each epoch during experiments.</a:t>
            </a:r>
            <a:endParaRPr lang="tr-TR" dirty="0">
              <a:solidFill>
                <a:schemeClr val="bg1"/>
              </a:solidFill>
            </a:endParaRPr>
          </a:p>
        </p:txBody>
      </p:sp>
      <p:sp>
        <p:nvSpPr>
          <p:cNvPr id="6" name="Metin kutusu 5">
            <a:extLst>
              <a:ext uri="{FF2B5EF4-FFF2-40B4-BE49-F238E27FC236}">
                <a16:creationId xmlns:a16="http://schemas.microsoft.com/office/drawing/2014/main" id="{9FA4C5CA-B786-754A-8340-6A0C73C34A00}"/>
              </a:ext>
            </a:extLst>
          </p:cNvPr>
          <p:cNvSpPr txBox="1"/>
          <p:nvPr/>
        </p:nvSpPr>
        <p:spPr>
          <a:xfrm>
            <a:off x="2361765" y="5252720"/>
            <a:ext cx="7741227" cy="923330"/>
          </a:xfrm>
          <a:prstGeom prst="rect">
            <a:avLst/>
          </a:prstGeom>
          <a:noFill/>
          <a:ln>
            <a:solidFill>
              <a:srgbClr val="00FDFF"/>
            </a:solidFill>
          </a:ln>
        </p:spPr>
        <p:txBody>
          <a:bodyPr wrap="square" rtlCol="0">
            <a:spAutoFit/>
          </a:bodyPr>
          <a:lstStyle/>
          <a:p>
            <a:pPr algn="just"/>
            <a:r>
              <a:rPr lang="en-US" dirty="0">
                <a:solidFill>
                  <a:schemeClr val="bg1"/>
                </a:solidFill>
              </a:rPr>
              <a:t>The </a:t>
            </a:r>
            <a:r>
              <a:rPr lang="en-US" dirty="0">
                <a:solidFill>
                  <a:srgbClr val="FFFF00"/>
                </a:solidFill>
              </a:rPr>
              <a:t>chosen Viral-</a:t>
            </a:r>
            <a:r>
              <a:rPr lang="en-US" dirty="0" err="1">
                <a:solidFill>
                  <a:srgbClr val="FFFF00"/>
                </a:solidFill>
              </a:rPr>
              <a:t>Covid</a:t>
            </a:r>
            <a:r>
              <a:rPr lang="en-US" dirty="0">
                <a:solidFill>
                  <a:srgbClr val="FFFF00"/>
                </a:solidFill>
              </a:rPr>
              <a:t> labeled </a:t>
            </a:r>
            <a:r>
              <a:rPr lang="en-US" dirty="0">
                <a:solidFill>
                  <a:schemeClr val="bg1"/>
                </a:solidFill>
              </a:rPr>
              <a:t>training data has been </a:t>
            </a:r>
            <a:r>
              <a:rPr lang="en-US" dirty="0">
                <a:solidFill>
                  <a:srgbClr val="FFFF00"/>
                </a:solidFill>
              </a:rPr>
              <a:t>augmented</a:t>
            </a:r>
            <a:r>
              <a:rPr lang="en-US" dirty="0">
                <a:solidFill>
                  <a:schemeClr val="bg1"/>
                </a:solidFill>
              </a:rPr>
              <a:t> by horizontal flip, vertical flip, 90 degrees rotation, 180 degrees </a:t>
            </a:r>
            <a:r>
              <a:rPr lang="en-US" dirty="0">
                <a:solidFill>
                  <a:srgbClr val="FFFF00"/>
                </a:solidFill>
              </a:rPr>
              <a:t>rotation</a:t>
            </a:r>
            <a:r>
              <a:rPr lang="en-US" dirty="0">
                <a:solidFill>
                  <a:schemeClr val="bg1"/>
                </a:solidFill>
              </a:rPr>
              <a:t> and 270 degrees rotation.</a:t>
            </a:r>
            <a:endParaRPr lang="tr-TR" dirty="0">
              <a:solidFill>
                <a:schemeClr val="bg1"/>
              </a:solidFill>
            </a:endParaRPr>
          </a:p>
        </p:txBody>
      </p:sp>
      <p:pic>
        <p:nvPicPr>
          <p:cNvPr id="7" name="Ses 8">
            <a:hlinkClick r:id="" action="ppaction://media"/>
            <a:extLst>
              <a:ext uri="{FF2B5EF4-FFF2-40B4-BE49-F238E27FC236}">
                <a16:creationId xmlns:a16="http://schemas.microsoft.com/office/drawing/2014/main" id="{6D544299-DA33-2F40-81E2-D5257F01397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368509121"/>
      </p:ext>
    </p:extLst>
  </p:cSld>
  <p:clrMapOvr>
    <a:masterClrMapping/>
  </p:clrMapOvr>
  <mc:AlternateContent xmlns:mc="http://schemas.openxmlformats.org/markup-compatibility/2006">
    <mc:Choice xmlns:p14="http://schemas.microsoft.com/office/powerpoint/2010/main" Requires="p14">
      <p:transition spd="slow" p14:dur="2000" advTm="36990"/>
    </mc:Choice>
    <mc:Fallback>
      <p:transition spd="slow" advTm="369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63930" y="-191317"/>
            <a:ext cx="10515600" cy="1325563"/>
          </a:xfrm>
        </p:spPr>
        <p:txBody>
          <a:bodyPr/>
          <a:lstStyle/>
          <a:p>
            <a:pPr algn="ctr"/>
            <a:r>
              <a:rPr lang="en-US" dirty="0"/>
              <a:t>What is the solution and hypothesis?</a:t>
            </a:r>
          </a:p>
        </p:txBody>
      </p:sp>
      <p:pic>
        <p:nvPicPr>
          <p:cNvPr id="3" name="Picture 2">
            <a:extLst>
              <a:ext uri="{FF2B5EF4-FFF2-40B4-BE49-F238E27FC236}">
                <a16:creationId xmlns:a16="http://schemas.microsoft.com/office/drawing/2014/main" id="{C4FAC321-71C2-5548-9B8F-AA5C5857A00F}"/>
              </a:ext>
            </a:extLst>
          </p:cNvPr>
          <p:cNvPicPr>
            <a:picLocks noChangeAspect="1"/>
          </p:cNvPicPr>
          <p:nvPr/>
        </p:nvPicPr>
        <p:blipFill>
          <a:blip r:embed="rId5"/>
          <a:stretch>
            <a:fillRect/>
          </a:stretch>
        </p:blipFill>
        <p:spPr>
          <a:xfrm>
            <a:off x="0" y="1134246"/>
            <a:ext cx="12192000" cy="4596852"/>
          </a:xfrm>
          <a:prstGeom prst="rect">
            <a:avLst/>
          </a:prstGeom>
        </p:spPr>
      </p:pic>
      <p:pic>
        <p:nvPicPr>
          <p:cNvPr id="14" name="Ses 3">
            <a:hlinkClick r:id="" action="ppaction://media"/>
            <a:extLst>
              <a:ext uri="{FF2B5EF4-FFF2-40B4-BE49-F238E27FC236}">
                <a16:creationId xmlns:a16="http://schemas.microsoft.com/office/drawing/2014/main" id="{4F192438-661B-2844-8E54-739259A86D6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789960109"/>
      </p:ext>
    </p:extLst>
  </p:cSld>
  <p:clrMapOvr>
    <a:masterClrMapping/>
  </p:clrMapOvr>
  <mc:AlternateContent xmlns:mc="http://schemas.openxmlformats.org/markup-compatibility/2006">
    <mc:Choice xmlns:p14="http://schemas.microsoft.com/office/powerpoint/2010/main" Requires="p14">
      <p:transition spd="slow" p14:dur="2000" advTm="70876"/>
    </mc:Choice>
    <mc:Fallback>
      <p:transition spd="slow" advTm="708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94063" y="115964"/>
            <a:ext cx="10515600" cy="1325563"/>
          </a:xfrm>
        </p:spPr>
        <p:txBody>
          <a:bodyPr/>
          <a:lstStyle/>
          <a:p>
            <a:pPr algn="ctr"/>
            <a:r>
              <a:rPr lang="en-US" dirty="0"/>
              <a:t>Objective function</a:t>
            </a:r>
          </a:p>
        </p:txBody>
      </p:sp>
      <mc:AlternateContent xmlns:mc="http://schemas.openxmlformats.org/markup-compatibility/2006" xmlns:a14="http://schemas.microsoft.com/office/drawing/2010/main">
        <mc:Choice Requires="a14">
          <p:sp>
            <p:nvSpPr>
              <p:cNvPr id="8" name="Dikdörtgen 7">
                <a:extLst>
                  <a:ext uri="{FF2B5EF4-FFF2-40B4-BE49-F238E27FC236}">
                    <a16:creationId xmlns:a16="http://schemas.microsoft.com/office/drawing/2014/main" id="{725FB1B3-563B-274B-B388-EBCADA7A79EF}"/>
                  </a:ext>
                </a:extLst>
              </p:cNvPr>
              <p:cNvSpPr/>
              <p:nvPr/>
            </p:nvSpPr>
            <p:spPr>
              <a:xfrm>
                <a:off x="1420926" y="1690688"/>
                <a:ext cx="3672704" cy="1450397"/>
              </a:xfrm>
              <a:prstGeom prst="rect">
                <a:avLst/>
              </a:prstGeom>
              <a:ln>
                <a:solidFill>
                  <a:srgbClr val="58FF4B"/>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solidFill>
                            <a:schemeClr val="bg1"/>
                          </a:solidFill>
                          <a:latin typeface="Cambria Math" panose="02040503050406030204" pitchFamily="18" charset="0"/>
                        </a:rPr>
                        <m:t> </m:t>
                      </m:r>
                      <m:r>
                        <a:rPr lang="tr-TR" i="1">
                          <a:solidFill>
                            <a:schemeClr val="bg1"/>
                          </a:solidFill>
                          <a:latin typeface="Cambria Math" panose="02040503050406030204" pitchFamily="18" charset="0"/>
                        </a:rPr>
                        <m:t>𝑁𝐿𝐿𝐿𝑜𝑠𝑠</m:t>
                      </m:r>
                      <m:d>
                        <m:dPr>
                          <m:ctrlPr>
                            <a:rPr lang="tr-TR" i="1">
                              <a:solidFill>
                                <a:schemeClr val="bg1"/>
                              </a:solidFill>
                              <a:latin typeface="Cambria Math" panose="02040503050406030204" pitchFamily="18" charset="0"/>
                            </a:rPr>
                          </m:ctrlPr>
                        </m:dPr>
                        <m:e>
                          <m:r>
                            <a:rPr lang="tr-TR" i="1">
                              <a:solidFill>
                                <a:schemeClr val="bg1"/>
                              </a:solidFill>
                              <a:latin typeface="Cambria Math" panose="02040503050406030204" pitchFamily="18" charset="0"/>
                            </a:rPr>
                            <m:t>𝑥</m:t>
                          </m:r>
                          <m:r>
                            <a:rPr lang="tr-TR" i="0">
                              <a:solidFill>
                                <a:schemeClr val="bg1"/>
                              </a:solidFill>
                              <a:latin typeface="Cambria Math" panose="02040503050406030204" pitchFamily="18" charset="0"/>
                            </a:rPr>
                            <m:t>,</m:t>
                          </m:r>
                          <m:r>
                            <a:rPr lang="tr-TR" i="1">
                              <a:solidFill>
                                <a:schemeClr val="bg1"/>
                              </a:solidFill>
                              <a:latin typeface="Cambria Math" panose="02040503050406030204" pitchFamily="18" charset="0"/>
                            </a:rPr>
                            <m:t>𝑦</m:t>
                          </m:r>
                        </m:e>
                      </m:d>
                      <m:r>
                        <a:rPr lang="tr-TR" i="0">
                          <a:solidFill>
                            <a:schemeClr val="bg1"/>
                          </a:solidFill>
                          <a:latin typeface="Cambria Math" panose="02040503050406030204" pitchFamily="18" charset="0"/>
                        </a:rPr>
                        <m:t>=</m:t>
                      </m:r>
                      <m:nary>
                        <m:naryPr>
                          <m:chr m:val="∑"/>
                          <m:limLoc m:val="undOvr"/>
                          <m:ctrlPr>
                            <a:rPr lang="tr-TR" i="1">
                              <a:solidFill>
                                <a:schemeClr val="bg1"/>
                              </a:solidFill>
                              <a:latin typeface="Cambria Math" panose="02040503050406030204" pitchFamily="18" charset="0"/>
                            </a:rPr>
                          </m:ctrlPr>
                        </m:naryPr>
                        <m:sub>
                          <m:r>
                            <a:rPr lang="tr-TR" i="1">
                              <a:solidFill>
                                <a:schemeClr val="bg1"/>
                              </a:solidFill>
                              <a:latin typeface="Cambria Math" panose="02040503050406030204" pitchFamily="18" charset="0"/>
                            </a:rPr>
                            <m:t>𝑛</m:t>
                          </m:r>
                          <m:r>
                            <a:rPr lang="tr-TR" i="0">
                              <a:solidFill>
                                <a:schemeClr val="bg1"/>
                              </a:solidFill>
                              <a:latin typeface="Cambria Math" panose="02040503050406030204" pitchFamily="18" charset="0"/>
                            </a:rPr>
                            <m:t>=1</m:t>
                          </m:r>
                        </m:sub>
                        <m:sup>
                          <m:r>
                            <a:rPr lang="tr-TR" i="1">
                              <a:solidFill>
                                <a:schemeClr val="bg1"/>
                              </a:solidFill>
                              <a:latin typeface="Cambria Math" panose="02040503050406030204" pitchFamily="18" charset="0"/>
                            </a:rPr>
                            <m:t>𝑁</m:t>
                          </m:r>
                        </m:sup>
                        <m:e>
                          <m:f>
                            <m:fPr>
                              <m:type m:val="skw"/>
                              <m:ctrlPr>
                                <a:rPr lang="tr-TR" i="1">
                                  <a:solidFill>
                                    <a:schemeClr val="bg1"/>
                                  </a:solidFill>
                                  <a:latin typeface="Cambria Math" panose="02040503050406030204" pitchFamily="18" charset="0"/>
                                </a:rPr>
                              </m:ctrlPr>
                            </m:fPr>
                            <m:num>
                              <m:sSub>
                                <m:sSubPr>
                                  <m:ctrlPr>
                                    <a:rPr lang="tr-TR" i="1">
                                      <a:solidFill>
                                        <a:schemeClr val="bg1"/>
                                      </a:solidFill>
                                      <a:latin typeface="Cambria Math" panose="02040503050406030204" pitchFamily="18" charset="0"/>
                                    </a:rPr>
                                  </m:ctrlPr>
                                </m:sSubPr>
                                <m:e>
                                  <m:r>
                                    <a:rPr lang="tr-TR" i="1">
                                      <a:solidFill>
                                        <a:schemeClr val="bg1"/>
                                      </a:solidFill>
                                      <a:latin typeface="Cambria Math" panose="02040503050406030204" pitchFamily="18" charset="0"/>
                                    </a:rPr>
                                    <m:t>𝑙</m:t>
                                  </m:r>
                                </m:e>
                                <m:sub>
                                  <m:r>
                                    <a:rPr lang="tr-TR" i="1">
                                      <a:solidFill>
                                        <a:schemeClr val="bg1"/>
                                      </a:solidFill>
                                      <a:latin typeface="Cambria Math" panose="02040503050406030204" pitchFamily="18" charset="0"/>
                                    </a:rPr>
                                    <m:t>𝑛</m:t>
                                  </m:r>
                                </m:sub>
                              </m:sSub>
                            </m:num>
                            <m:den>
                              <m:nary>
                                <m:naryPr>
                                  <m:chr m:val="∑"/>
                                  <m:limLoc m:val="undOvr"/>
                                  <m:ctrlPr>
                                    <a:rPr lang="tr-TR" i="1">
                                      <a:solidFill>
                                        <a:schemeClr val="bg1"/>
                                      </a:solidFill>
                                      <a:latin typeface="Cambria Math" panose="02040503050406030204" pitchFamily="18" charset="0"/>
                                    </a:rPr>
                                  </m:ctrlPr>
                                </m:naryPr>
                                <m:sub>
                                  <m:r>
                                    <a:rPr lang="tr-TR" i="1">
                                      <a:solidFill>
                                        <a:schemeClr val="bg1"/>
                                      </a:solidFill>
                                      <a:latin typeface="Cambria Math" panose="02040503050406030204" pitchFamily="18" charset="0"/>
                                    </a:rPr>
                                    <m:t>𝑛</m:t>
                                  </m:r>
                                  <m:r>
                                    <a:rPr lang="tr-TR" i="0">
                                      <a:solidFill>
                                        <a:schemeClr val="bg1"/>
                                      </a:solidFill>
                                      <a:latin typeface="Cambria Math" panose="02040503050406030204" pitchFamily="18" charset="0"/>
                                    </a:rPr>
                                    <m:t>=1</m:t>
                                  </m:r>
                                </m:sub>
                                <m:sup>
                                  <m:r>
                                    <a:rPr lang="tr-TR" i="1">
                                      <a:solidFill>
                                        <a:schemeClr val="bg1"/>
                                      </a:solidFill>
                                      <a:latin typeface="Cambria Math" panose="02040503050406030204" pitchFamily="18" charset="0"/>
                                    </a:rPr>
                                    <m:t>𝑁</m:t>
                                  </m:r>
                                </m:sup>
                                <m:e>
                                  <m:sSub>
                                    <m:sSubPr>
                                      <m:ctrlPr>
                                        <a:rPr lang="tr-TR" i="1">
                                          <a:solidFill>
                                            <a:schemeClr val="bg1"/>
                                          </a:solidFill>
                                          <a:latin typeface="Cambria Math" panose="02040503050406030204" pitchFamily="18" charset="0"/>
                                        </a:rPr>
                                      </m:ctrlPr>
                                    </m:sSubPr>
                                    <m:e>
                                      <m:r>
                                        <a:rPr lang="tr-TR" i="1">
                                          <a:solidFill>
                                            <a:schemeClr val="bg1"/>
                                          </a:solidFill>
                                          <a:latin typeface="Cambria Math" panose="02040503050406030204" pitchFamily="18" charset="0"/>
                                        </a:rPr>
                                        <m:t>𝑤</m:t>
                                      </m:r>
                                    </m:e>
                                    <m:sub>
                                      <m:sSub>
                                        <m:sSubPr>
                                          <m:ctrlPr>
                                            <a:rPr lang="tr-TR" i="1">
                                              <a:solidFill>
                                                <a:schemeClr val="bg1"/>
                                              </a:solidFill>
                                              <a:latin typeface="Cambria Math" panose="02040503050406030204" pitchFamily="18" charset="0"/>
                                            </a:rPr>
                                          </m:ctrlPr>
                                        </m:sSubPr>
                                        <m:e>
                                          <m:r>
                                            <a:rPr lang="tr-TR" i="1">
                                              <a:solidFill>
                                                <a:schemeClr val="bg1"/>
                                              </a:solidFill>
                                              <a:latin typeface="Cambria Math" panose="02040503050406030204" pitchFamily="18" charset="0"/>
                                            </a:rPr>
                                            <m:t>𝑦</m:t>
                                          </m:r>
                                        </m:e>
                                        <m:sub>
                                          <m:r>
                                            <a:rPr lang="tr-TR" i="1">
                                              <a:solidFill>
                                                <a:schemeClr val="bg1"/>
                                              </a:solidFill>
                                              <a:latin typeface="Cambria Math" panose="02040503050406030204" pitchFamily="18" charset="0"/>
                                            </a:rPr>
                                            <m:t>𝑛</m:t>
                                          </m:r>
                                        </m:sub>
                                      </m:sSub>
                                    </m:sub>
                                  </m:sSub>
                                </m:e>
                              </m:nary>
                            </m:den>
                          </m:f>
                        </m:e>
                      </m:nary>
                    </m:oMath>
                  </m:oMathPara>
                </a14:m>
                <a:endParaRPr lang="tr-TR" i="1" dirty="0">
                  <a:solidFill>
                    <a:schemeClr val="bg1"/>
                  </a:solidFill>
                  <a:latin typeface="Cambria Math" panose="02040503050406030204" pitchFamily="18" charset="0"/>
                </a:endParaRPr>
              </a:p>
              <a:p>
                <a:endParaRPr lang="tr-TR" i="0" dirty="0">
                  <a:solidFill>
                    <a:schemeClr val="bg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tr-TR" i="0">
                          <a:solidFill>
                            <a:schemeClr val="bg1"/>
                          </a:solidFill>
                          <a:latin typeface="Cambria Math" panose="02040503050406030204" pitchFamily="18" charset="0"/>
                        </a:rPr>
                        <m:t> </m:t>
                      </m:r>
                      <m:sSub>
                        <m:sSubPr>
                          <m:ctrlPr>
                            <a:rPr lang="tr-TR" i="1">
                              <a:solidFill>
                                <a:schemeClr val="bg1"/>
                              </a:solidFill>
                              <a:latin typeface="Cambria Math" panose="02040503050406030204" pitchFamily="18" charset="0"/>
                            </a:rPr>
                          </m:ctrlPr>
                        </m:sSubPr>
                        <m:e>
                          <m:r>
                            <a:rPr lang="tr-TR" i="1">
                              <a:solidFill>
                                <a:schemeClr val="bg1"/>
                              </a:solidFill>
                              <a:latin typeface="Cambria Math" panose="02040503050406030204" pitchFamily="18" charset="0"/>
                            </a:rPr>
                            <m:t>𝑙</m:t>
                          </m:r>
                        </m:e>
                        <m:sub>
                          <m:r>
                            <a:rPr lang="tr-TR" i="1">
                              <a:solidFill>
                                <a:schemeClr val="bg1"/>
                              </a:solidFill>
                              <a:latin typeface="Cambria Math" panose="02040503050406030204" pitchFamily="18" charset="0"/>
                            </a:rPr>
                            <m:t>𝑛</m:t>
                          </m:r>
                        </m:sub>
                      </m:sSub>
                      <m:r>
                        <a:rPr lang="tr-TR" i="0">
                          <a:solidFill>
                            <a:schemeClr val="bg1"/>
                          </a:solidFill>
                          <a:latin typeface="Cambria Math" panose="02040503050406030204" pitchFamily="18" charset="0"/>
                        </a:rPr>
                        <m:t>= −</m:t>
                      </m:r>
                      <m:sSub>
                        <m:sSubPr>
                          <m:ctrlPr>
                            <a:rPr lang="tr-TR" i="1">
                              <a:solidFill>
                                <a:schemeClr val="bg1"/>
                              </a:solidFill>
                              <a:latin typeface="Cambria Math" panose="02040503050406030204" pitchFamily="18" charset="0"/>
                            </a:rPr>
                          </m:ctrlPr>
                        </m:sSubPr>
                        <m:e>
                          <m:r>
                            <a:rPr lang="tr-TR" i="1">
                              <a:solidFill>
                                <a:schemeClr val="bg1"/>
                              </a:solidFill>
                              <a:latin typeface="Cambria Math" panose="02040503050406030204" pitchFamily="18" charset="0"/>
                            </a:rPr>
                            <m:t>𝑤</m:t>
                          </m:r>
                        </m:e>
                        <m:sub>
                          <m:sSub>
                            <m:sSubPr>
                              <m:ctrlPr>
                                <a:rPr lang="tr-TR" i="1">
                                  <a:solidFill>
                                    <a:schemeClr val="bg1"/>
                                  </a:solidFill>
                                  <a:latin typeface="Cambria Math" panose="02040503050406030204" pitchFamily="18" charset="0"/>
                                </a:rPr>
                              </m:ctrlPr>
                            </m:sSubPr>
                            <m:e>
                              <m:r>
                                <a:rPr lang="tr-TR" i="1">
                                  <a:solidFill>
                                    <a:schemeClr val="bg1"/>
                                  </a:solidFill>
                                  <a:latin typeface="Cambria Math" panose="02040503050406030204" pitchFamily="18" charset="0"/>
                                </a:rPr>
                                <m:t>𝑦</m:t>
                              </m:r>
                            </m:e>
                            <m:sub>
                              <m:r>
                                <a:rPr lang="tr-TR" i="1">
                                  <a:solidFill>
                                    <a:schemeClr val="bg1"/>
                                  </a:solidFill>
                                  <a:latin typeface="Cambria Math" panose="02040503050406030204" pitchFamily="18" charset="0"/>
                                </a:rPr>
                                <m:t>𝑛</m:t>
                              </m:r>
                            </m:sub>
                          </m:sSub>
                        </m:sub>
                      </m:sSub>
                      <m:sSub>
                        <m:sSubPr>
                          <m:ctrlPr>
                            <a:rPr lang="tr-TR" i="1">
                              <a:solidFill>
                                <a:schemeClr val="bg1"/>
                              </a:solidFill>
                              <a:latin typeface="Cambria Math" panose="02040503050406030204" pitchFamily="18" charset="0"/>
                            </a:rPr>
                          </m:ctrlPr>
                        </m:sSubPr>
                        <m:e>
                          <m:r>
                            <a:rPr lang="tr-TR" i="1">
                              <a:solidFill>
                                <a:schemeClr val="bg1"/>
                              </a:solidFill>
                              <a:latin typeface="Cambria Math" panose="02040503050406030204" pitchFamily="18" charset="0"/>
                            </a:rPr>
                            <m:t>𝑥</m:t>
                          </m:r>
                        </m:e>
                        <m:sub>
                          <m:r>
                            <a:rPr lang="tr-TR" i="1">
                              <a:solidFill>
                                <a:schemeClr val="bg1"/>
                              </a:solidFill>
                              <a:latin typeface="Cambria Math" panose="02040503050406030204" pitchFamily="18" charset="0"/>
                            </a:rPr>
                            <m:t>𝑛</m:t>
                          </m:r>
                          <m:r>
                            <a:rPr lang="tr-TR" i="0">
                              <a:solidFill>
                                <a:schemeClr val="bg1"/>
                              </a:solidFill>
                              <a:latin typeface="Cambria Math" panose="02040503050406030204" pitchFamily="18" charset="0"/>
                            </a:rPr>
                            <m:t>, </m:t>
                          </m:r>
                          <m:sSub>
                            <m:sSubPr>
                              <m:ctrlPr>
                                <a:rPr lang="tr-TR" i="1">
                                  <a:solidFill>
                                    <a:schemeClr val="bg1"/>
                                  </a:solidFill>
                                  <a:latin typeface="Cambria Math" panose="02040503050406030204" pitchFamily="18" charset="0"/>
                                </a:rPr>
                              </m:ctrlPr>
                            </m:sSubPr>
                            <m:e>
                              <m:r>
                                <a:rPr lang="tr-TR" i="1">
                                  <a:solidFill>
                                    <a:schemeClr val="bg1"/>
                                  </a:solidFill>
                                  <a:latin typeface="Cambria Math" panose="02040503050406030204" pitchFamily="18" charset="0"/>
                                </a:rPr>
                                <m:t>𝑦</m:t>
                              </m:r>
                            </m:e>
                            <m:sub>
                              <m:r>
                                <a:rPr lang="tr-TR" i="1">
                                  <a:solidFill>
                                    <a:schemeClr val="bg1"/>
                                  </a:solidFill>
                                  <a:latin typeface="Cambria Math" panose="02040503050406030204" pitchFamily="18" charset="0"/>
                                </a:rPr>
                                <m:t>𝑛</m:t>
                              </m:r>
                            </m:sub>
                          </m:sSub>
                        </m:sub>
                      </m:sSub>
                      <m:r>
                        <a:rPr lang="tr-TR" i="0">
                          <a:solidFill>
                            <a:schemeClr val="bg1"/>
                          </a:solidFill>
                          <a:latin typeface="Cambria Math" panose="02040503050406030204" pitchFamily="18" charset="0"/>
                        </a:rPr>
                        <m:t> ; </m:t>
                      </m:r>
                      <m:sSub>
                        <m:sSubPr>
                          <m:ctrlPr>
                            <a:rPr lang="tr-TR" i="1">
                              <a:solidFill>
                                <a:schemeClr val="bg1"/>
                              </a:solidFill>
                              <a:latin typeface="Cambria Math" panose="02040503050406030204" pitchFamily="18" charset="0"/>
                            </a:rPr>
                          </m:ctrlPr>
                        </m:sSubPr>
                        <m:e>
                          <m:r>
                            <a:rPr lang="tr-TR" i="1">
                              <a:solidFill>
                                <a:schemeClr val="bg1"/>
                              </a:solidFill>
                              <a:latin typeface="Cambria Math" panose="02040503050406030204" pitchFamily="18" charset="0"/>
                            </a:rPr>
                            <m:t>𝑤</m:t>
                          </m:r>
                        </m:e>
                        <m:sub>
                          <m:r>
                            <a:rPr lang="tr-TR" i="1">
                              <a:solidFill>
                                <a:schemeClr val="bg1"/>
                              </a:solidFill>
                              <a:latin typeface="Cambria Math" panose="02040503050406030204" pitchFamily="18" charset="0"/>
                            </a:rPr>
                            <m:t>𝑐</m:t>
                          </m:r>
                        </m:sub>
                      </m:sSub>
                      <m:r>
                        <a:rPr lang="tr-TR" i="0">
                          <a:solidFill>
                            <a:schemeClr val="bg1"/>
                          </a:solidFill>
                          <a:latin typeface="Cambria Math" panose="02040503050406030204" pitchFamily="18" charset="0"/>
                        </a:rPr>
                        <m:t>=</m:t>
                      </m:r>
                      <m:r>
                        <a:rPr lang="tr-TR" i="1">
                          <a:solidFill>
                            <a:schemeClr val="bg1"/>
                          </a:solidFill>
                          <a:latin typeface="Cambria Math" panose="02040503050406030204" pitchFamily="18" charset="0"/>
                        </a:rPr>
                        <m:t>𝑤𝑒𝑖𝑔h𝑡</m:t>
                      </m:r>
                      <m:d>
                        <m:dPr>
                          <m:begChr m:val="["/>
                          <m:endChr m:val="]"/>
                          <m:ctrlPr>
                            <a:rPr lang="tr-TR" i="1">
                              <a:solidFill>
                                <a:schemeClr val="bg1"/>
                              </a:solidFill>
                              <a:latin typeface="Cambria Math" panose="02040503050406030204" pitchFamily="18" charset="0"/>
                            </a:rPr>
                          </m:ctrlPr>
                        </m:dPr>
                        <m:e>
                          <m:r>
                            <a:rPr lang="tr-TR" i="1">
                              <a:solidFill>
                                <a:schemeClr val="bg1"/>
                              </a:solidFill>
                              <a:latin typeface="Cambria Math" panose="02040503050406030204" pitchFamily="18" charset="0"/>
                            </a:rPr>
                            <m:t>𝑐</m:t>
                          </m:r>
                        </m:e>
                      </m:d>
                    </m:oMath>
                  </m:oMathPara>
                </a14:m>
                <a:endParaRPr lang="tr-TR" dirty="0">
                  <a:solidFill>
                    <a:schemeClr val="bg1"/>
                  </a:solidFill>
                </a:endParaRPr>
              </a:p>
            </p:txBody>
          </p:sp>
        </mc:Choice>
        <mc:Fallback xmlns="">
          <p:sp>
            <p:nvSpPr>
              <p:cNvPr id="8" name="Dikdörtgen 7">
                <a:extLst>
                  <a:ext uri="{FF2B5EF4-FFF2-40B4-BE49-F238E27FC236}">
                    <a16:creationId xmlns:a16="http://schemas.microsoft.com/office/drawing/2014/main" id="{725FB1B3-563B-274B-B388-EBCADA7A79EF}"/>
                  </a:ext>
                </a:extLst>
              </p:cNvPr>
              <p:cNvSpPr>
                <a:spLocks noRot="1" noChangeAspect="1" noMove="1" noResize="1" noEditPoints="1" noAdjustHandles="1" noChangeArrowheads="1" noChangeShapeType="1" noTextEdit="1"/>
              </p:cNvSpPr>
              <p:nvPr/>
            </p:nvSpPr>
            <p:spPr>
              <a:xfrm>
                <a:off x="1420926" y="1690688"/>
                <a:ext cx="3672704" cy="1450397"/>
              </a:xfrm>
              <a:prstGeom prst="rect">
                <a:avLst/>
              </a:prstGeom>
              <a:blipFill>
                <a:blip r:embed="rId6"/>
                <a:stretch>
                  <a:fillRect t="-56034" b="-52586"/>
                </a:stretch>
              </a:blipFill>
              <a:ln>
                <a:solidFill>
                  <a:srgbClr val="58FF4B"/>
                </a:solidFill>
              </a:ln>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 name="Dikdörtgen 8">
                <a:extLst>
                  <a:ext uri="{FF2B5EF4-FFF2-40B4-BE49-F238E27FC236}">
                    <a16:creationId xmlns:a16="http://schemas.microsoft.com/office/drawing/2014/main" id="{F2E111BF-D336-8446-8671-02800DD90908}"/>
                  </a:ext>
                </a:extLst>
              </p:cNvPr>
              <p:cNvSpPr/>
              <p:nvPr/>
            </p:nvSpPr>
            <p:spPr>
              <a:xfrm>
                <a:off x="1420926" y="3926500"/>
                <a:ext cx="3661700" cy="1017330"/>
              </a:xfrm>
              <a:prstGeom prst="rect">
                <a:avLst/>
              </a:prstGeom>
              <a:ln w="15875">
                <a:solidFill>
                  <a:srgbClr val="FDFF97"/>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tr-TR" smtClean="0">
                          <a:solidFill>
                            <a:schemeClr val="bg1"/>
                          </a:solidFill>
                          <a:latin typeface="Cambria Math" panose="02040503050406030204" pitchFamily="18" charset="0"/>
                        </a:rPr>
                        <m:t> </m:t>
                      </m:r>
                      <m:r>
                        <a:rPr lang="tr-TR" i="1">
                          <a:solidFill>
                            <a:schemeClr val="bg1"/>
                          </a:solidFill>
                          <a:latin typeface="Cambria Math" panose="02040503050406030204" pitchFamily="18" charset="0"/>
                        </a:rPr>
                        <m:t>𝐿𝑜𝑔𝑆𝑜𝑓𝑡𝑚𝑎𝑥</m:t>
                      </m:r>
                      <m:r>
                        <a:rPr lang="tr-TR" i="0">
                          <a:solidFill>
                            <a:schemeClr val="bg1"/>
                          </a:solidFill>
                          <a:latin typeface="Cambria Math" panose="02040503050406030204" pitchFamily="18" charset="0"/>
                        </a:rPr>
                        <m:t>(</m:t>
                      </m:r>
                      <m:sSub>
                        <m:sSubPr>
                          <m:ctrlPr>
                            <a:rPr lang="tr-TR" i="1">
                              <a:solidFill>
                                <a:schemeClr val="bg1"/>
                              </a:solidFill>
                              <a:latin typeface="Cambria Math" panose="02040503050406030204" pitchFamily="18" charset="0"/>
                            </a:rPr>
                          </m:ctrlPr>
                        </m:sSubPr>
                        <m:e>
                          <m:r>
                            <a:rPr lang="tr-TR" i="1">
                              <a:solidFill>
                                <a:schemeClr val="bg1"/>
                              </a:solidFill>
                              <a:latin typeface="Cambria Math" panose="02040503050406030204" pitchFamily="18" charset="0"/>
                            </a:rPr>
                            <m:t>𝑥</m:t>
                          </m:r>
                        </m:e>
                        <m:sub>
                          <m:r>
                            <a:rPr lang="tr-TR" i="1">
                              <a:solidFill>
                                <a:schemeClr val="bg1"/>
                              </a:solidFill>
                              <a:latin typeface="Cambria Math" panose="02040503050406030204" pitchFamily="18" charset="0"/>
                            </a:rPr>
                            <m:t>𝑖</m:t>
                          </m:r>
                        </m:sub>
                      </m:sSub>
                      <m:r>
                        <a:rPr lang="tr-TR" i="0">
                          <a:solidFill>
                            <a:schemeClr val="bg1"/>
                          </a:solidFill>
                          <a:latin typeface="Cambria Math" panose="02040503050406030204" pitchFamily="18" charset="0"/>
                        </a:rPr>
                        <m:t>)=</m:t>
                      </m:r>
                      <m:r>
                        <a:rPr lang="tr-TR" i="1">
                          <a:solidFill>
                            <a:schemeClr val="bg1"/>
                          </a:solidFill>
                          <a:latin typeface="Cambria Math" panose="02040503050406030204" pitchFamily="18" charset="0"/>
                        </a:rPr>
                        <m:t>𝑙𝑜𝑔</m:t>
                      </m:r>
                      <m:r>
                        <a:rPr lang="tr-TR" i="0">
                          <a:solidFill>
                            <a:schemeClr val="bg1"/>
                          </a:solidFill>
                          <a:latin typeface="Cambria Math" panose="02040503050406030204" pitchFamily="18" charset="0"/>
                        </a:rPr>
                        <m:t>(</m:t>
                      </m:r>
                      <m:f>
                        <m:fPr>
                          <m:ctrlPr>
                            <a:rPr lang="tr-TR" i="1">
                              <a:solidFill>
                                <a:schemeClr val="bg1"/>
                              </a:solidFill>
                              <a:latin typeface="Cambria Math" panose="02040503050406030204" pitchFamily="18" charset="0"/>
                            </a:rPr>
                          </m:ctrlPr>
                        </m:fPr>
                        <m:num>
                          <m:d>
                            <m:dPr>
                              <m:begChr m:val=""/>
                              <m:ctrlPr>
                                <a:rPr lang="tr-TR" i="1">
                                  <a:solidFill>
                                    <a:schemeClr val="bg1"/>
                                  </a:solidFill>
                                  <a:latin typeface="Cambria Math" panose="02040503050406030204" pitchFamily="18" charset="0"/>
                                </a:rPr>
                              </m:ctrlPr>
                            </m:dPr>
                            <m:e>
                              <m:r>
                                <a:rPr lang="tr-TR" i="1">
                                  <a:solidFill>
                                    <a:schemeClr val="bg1"/>
                                  </a:solidFill>
                                  <a:latin typeface="Cambria Math" panose="02040503050406030204" pitchFamily="18" charset="0"/>
                                </a:rPr>
                                <m:t>𝑒𝑥𝑝</m:t>
                              </m:r>
                              <m:r>
                                <a:rPr lang="tr-TR" i="0">
                                  <a:solidFill>
                                    <a:schemeClr val="bg1"/>
                                  </a:solidFill>
                                  <a:latin typeface="Cambria Math" panose="02040503050406030204" pitchFamily="18" charset="0"/>
                                </a:rPr>
                                <m:t>(</m:t>
                              </m:r>
                              <m:sSub>
                                <m:sSubPr>
                                  <m:ctrlPr>
                                    <a:rPr lang="tr-TR" i="1">
                                      <a:solidFill>
                                        <a:schemeClr val="bg1"/>
                                      </a:solidFill>
                                      <a:latin typeface="Cambria Math" panose="02040503050406030204" pitchFamily="18" charset="0"/>
                                    </a:rPr>
                                  </m:ctrlPr>
                                </m:sSubPr>
                                <m:e>
                                  <m:r>
                                    <a:rPr lang="tr-TR" i="1">
                                      <a:solidFill>
                                        <a:schemeClr val="bg1"/>
                                      </a:solidFill>
                                      <a:latin typeface="Cambria Math" panose="02040503050406030204" pitchFamily="18" charset="0"/>
                                    </a:rPr>
                                    <m:t>𝑥</m:t>
                                  </m:r>
                                </m:e>
                                <m:sub>
                                  <m:r>
                                    <a:rPr lang="tr-TR" i="1">
                                      <a:solidFill>
                                        <a:schemeClr val="bg1"/>
                                      </a:solidFill>
                                      <a:latin typeface="Cambria Math" panose="02040503050406030204" pitchFamily="18" charset="0"/>
                                    </a:rPr>
                                    <m:t>𝑖</m:t>
                                  </m:r>
                                </m:sub>
                              </m:sSub>
                              <m:r>
                                <a:rPr lang="tr-TR" i="0">
                                  <a:solidFill>
                                    <a:schemeClr val="bg1"/>
                                  </a:solidFill>
                                  <a:latin typeface="Cambria Math" panose="02040503050406030204" pitchFamily="18" charset="0"/>
                                </a:rPr>
                                <m:t>​</m:t>
                              </m:r>
                            </m:e>
                          </m:d>
                        </m:num>
                        <m:den>
                          <m:nary>
                            <m:naryPr>
                              <m:chr m:val="∑"/>
                              <m:limLoc m:val="undOvr"/>
                              <m:supHide m:val="on"/>
                              <m:ctrlPr>
                                <a:rPr lang="tr-TR" i="1">
                                  <a:solidFill>
                                    <a:schemeClr val="bg1"/>
                                  </a:solidFill>
                                  <a:latin typeface="Cambria Math" panose="02040503050406030204" pitchFamily="18" charset="0"/>
                                </a:rPr>
                              </m:ctrlPr>
                            </m:naryPr>
                            <m:sub>
                              <m:r>
                                <a:rPr lang="tr-TR" i="1">
                                  <a:solidFill>
                                    <a:schemeClr val="bg1"/>
                                  </a:solidFill>
                                  <a:latin typeface="Cambria Math" panose="02040503050406030204" pitchFamily="18" charset="0"/>
                                </a:rPr>
                                <m:t>𝑗</m:t>
                              </m:r>
                            </m:sub>
                            <m:sup/>
                            <m:e>
                              <m:d>
                                <m:dPr>
                                  <m:begChr m:val=""/>
                                  <m:ctrlPr>
                                    <a:rPr lang="tr-TR" i="1">
                                      <a:solidFill>
                                        <a:schemeClr val="bg1"/>
                                      </a:solidFill>
                                      <a:latin typeface="Cambria Math" panose="02040503050406030204" pitchFamily="18" charset="0"/>
                                    </a:rPr>
                                  </m:ctrlPr>
                                </m:dPr>
                                <m:e>
                                  <m:r>
                                    <m:rPr>
                                      <m:sty m:val="p"/>
                                    </m:rPr>
                                    <a:rPr lang="tr-TR" i="0">
                                      <a:solidFill>
                                        <a:schemeClr val="bg1"/>
                                      </a:solidFill>
                                      <a:latin typeface="Cambria Math" panose="02040503050406030204" pitchFamily="18" charset="0"/>
                                    </a:rPr>
                                    <m:t>ex</m:t>
                                  </m:r>
                                  <m:func>
                                    <m:funcPr>
                                      <m:ctrlPr>
                                        <a:rPr lang="tr-TR" i="1">
                                          <a:solidFill>
                                            <a:schemeClr val="bg1"/>
                                          </a:solidFill>
                                          <a:latin typeface="Cambria Math" panose="02040503050406030204" pitchFamily="18" charset="0"/>
                                        </a:rPr>
                                      </m:ctrlPr>
                                    </m:funcPr>
                                    <m:fName>
                                      <m:r>
                                        <m:rPr>
                                          <m:sty m:val="p"/>
                                        </m:rPr>
                                        <a:rPr lang="tr-TR" i="0">
                                          <a:solidFill>
                                            <a:schemeClr val="bg1"/>
                                          </a:solidFill>
                                          <a:latin typeface="Cambria Math" panose="02040503050406030204" pitchFamily="18" charset="0"/>
                                        </a:rPr>
                                        <m:t>p</m:t>
                                      </m:r>
                                    </m:fName>
                                    <m:e>
                                      <m:r>
                                        <a:rPr lang="tr-TR" i="0">
                                          <a:solidFill>
                                            <a:schemeClr val="bg1"/>
                                          </a:solidFill>
                                          <a:latin typeface="Cambria Math" panose="02040503050406030204" pitchFamily="18" charset="0"/>
                                        </a:rPr>
                                        <m:t>(</m:t>
                                      </m:r>
                                    </m:e>
                                  </m:func>
                                  <m:sSub>
                                    <m:sSubPr>
                                      <m:ctrlPr>
                                        <a:rPr lang="tr-TR" i="1">
                                          <a:solidFill>
                                            <a:schemeClr val="bg1"/>
                                          </a:solidFill>
                                          <a:latin typeface="Cambria Math" panose="02040503050406030204" pitchFamily="18" charset="0"/>
                                        </a:rPr>
                                      </m:ctrlPr>
                                    </m:sSubPr>
                                    <m:e>
                                      <m:r>
                                        <a:rPr lang="tr-TR" i="1">
                                          <a:solidFill>
                                            <a:schemeClr val="bg1"/>
                                          </a:solidFill>
                                          <a:latin typeface="Cambria Math" panose="02040503050406030204" pitchFamily="18" charset="0"/>
                                        </a:rPr>
                                        <m:t>𝑥</m:t>
                                      </m:r>
                                    </m:e>
                                    <m:sub>
                                      <m:r>
                                        <a:rPr lang="tr-TR" i="1">
                                          <a:solidFill>
                                            <a:schemeClr val="bg1"/>
                                          </a:solidFill>
                                          <a:latin typeface="Cambria Math" panose="02040503050406030204" pitchFamily="18" charset="0"/>
                                        </a:rPr>
                                        <m:t>𝑗</m:t>
                                      </m:r>
                                    </m:sub>
                                  </m:sSub>
                                </m:e>
                              </m:d>
                            </m:e>
                          </m:nary>
                        </m:den>
                      </m:f>
                      <m:r>
                        <a:rPr lang="tr-TR" i="0">
                          <a:solidFill>
                            <a:schemeClr val="bg1"/>
                          </a:solidFill>
                          <a:latin typeface="Cambria Math" panose="02040503050406030204" pitchFamily="18" charset="0"/>
                        </a:rPr>
                        <m:t>​) </m:t>
                      </m:r>
                    </m:oMath>
                  </m:oMathPara>
                </a14:m>
                <a:endParaRPr lang="tr-TR" dirty="0">
                  <a:solidFill>
                    <a:schemeClr val="bg1"/>
                  </a:solidFill>
                </a:endParaRPr>
              </a:p>
            </p:txBody>
          </p:sp>
        </mc:Choice>
        <mc:Fallback xmlns="">
          <p:sp>
            <p:nvSpPr>
              <p:cNvPr id="9" name="Dikdörtgen 8">
                <a:extLst>
                  <a:ext uri="{FF2B5EF4-FFF2-40B4-BE49-F238E27FC236}">
                    <a16:creationId xmlns:a16="http://schemas.microsoft.com/office/drawing/2014/main" id="{F2E111BF-D336-8446-8671-02800DD90908}"/>
                  </a:ext>
                </a:extLst>
              </p:cNvPr>
              <p:cNvSpPr>
                <a:spLocks noRot="1" noChangeAspect="1" noMove="1" noResize="1" noEditPoints="1" noAdjustHandles="1" noChangeArrowheads="1" noChangeShapeType="1" noTextEdit="1"/>
              </p:cNvSpPr>
              <p:nvPr/>
            </p:nvSpPr>
            <p:spPr>
              <a:xfrm>
                <a:off x="1420926" y="3926500"/>
                <a:ext cx="3661700" cy="1017330"/>
              </a:xfrm>
              <a:prstGeom prst="rect">
                <a:avLst/>
              </a:prstGeom>
              <a:blipFill>
                <a:blip r:embed="rId7"/>
                <a:stretch>
                  <a:fillRect t="-16867" b="-84337"/>
                </a:stretch>
              </a:blipFill>
              <a:ln w="15875">
                <a:solidFill>
                  <a:srgbClr val="FDFF97"/>
                </a:solidFill>
              </a:ln>
            </p:spPr>
            <p:txBody>
              <a:bodyPr/>
              <a:lstStyle/>
              <a:p>
                <a:r>
                  <a:rPr lang="tr-TR">
                    <a:noFill/>
                  </a:rPr>
                  <a:t> </a:t>
                </a:r>
              </a:p>
            </p:txBody>
          </p:sp>
        </mc:Fallback>
      </mc:AlternateContent>
      <p:sp>
        <p:nvSpPr>
          <p:cNvPr id="11" name="Rectangle 14">
            <a:extLst>
              <a:ext uri="{FF2B5EF4-FFF2-40B4-BE49-F238E27FC236}">
                <a16:creationId xmlns:a16="http://schemas.microsoft.com/office/drawing/2014/main" id="{C38D5B04-FB8F-2B47-AD0B-7D092E0C200A}"/>
              </a:ext>
            </a:extLst>
          </p:cNvPr>
          <p:cNvSpPr/>
          <p:nvPr/>
        </p:nvSpPr>
        <p:spPr>
          <a:xfrm>
            <a:off x="6655805" y="4613205"/>
            <a:ext cx="2489835" cy="997981"/>
          </a:xfrm>
          <a:prstGeom prst="rect">
            <a:avLst/>
          </a:prstGeom>
          <a:noFill/>
          <a:ln>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b" anchorCtr="0" forceAA="0" compatLnSpc="1">
            <a:prstTxWarp prst="textNoShape">
              <a:avLst/>
            </a:prstTxWarp>
            <a:noAutofit/>
          </a:bodyPr>
          <a:lstStyle/>
          <a:p>
            <a:pPr algn="ctr"/>
            <a:r>
              <a:rPr lang="en-US" sz="1400" dirty="0">
                <a:solidFill>
                  <a:schemeClr val="bg1"/>
                </a:solidFill>
                <a:effectLst/>
                <a:latin typeface="Helvetica Neue" panose="02000503000000020004" pitchFamily="2" charset="0"/>
                <a:ea typeface="Times New Roman" panose="02020603050405020304" pitchFamily="18" charset="0"/>
              </a:rPr>
              <a:t>Take the average across observations for each minibatch to compute the final loss function</a:t>
            </a:r>
            <a:endParaRPr lang="tr-TR" sz="1400" dirty="0">
              <a:solidFill>
                <a:schemeClr val="bg1"/>
              </a:solidFill>
              <a:effectLst/>
              <a:latin typeface="Times New Roman" panose="02020603050405020304" pitchFamily="18" charset="0"/>
              <a:ea typeface="Times New Roman" panose="02020603050405020304" pitchFamily="18" charset="0"/>
            </a:endParaRPr>
          </a:p>
        </p:txBody>
      </p:sp>
      <p:sp>
        <p:nvSpPr>
          <p:cNvPr id="2" name="Dikdörtgen 1">
            <a:extLst>
              <a:ext uri="{FF2B5EF4-FFF2-40B4-BE49-F238E27FC236}">
                <a16:creationId xmlns:a16="http://schemas.microsoft.com/office/drawing/2014/main" id="{3BE548B7-5678-1B48-BE6A-E8A83A02D284}"/>
              </a:ext>
            </a:extLst>
          </p:cNvPr>
          <p:cNvSpPr/>
          <p:nvPr/>
        </p:nvSpPr>
        <p:spPr>
          <a:xfrm>
            <a:off x="6777350" y="2524445"/>
            <a:ext cx="2117000" cy="1079492"/>
          </a:xfrm>
          <a:prstGeom prst="rect">
            <a:avLst/>
          </a:prstGeom>
          <a:noFill/>
          <a:ln>
            <a:solidFill>
              <a:srgbClr val="00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cxnSp>
        <p:nvCxnSpPr>
          <p:cNvPr id="4" name="Dirsek Bağlayıcısı 3">
            <a:extLst>
              <a:ext uri="{FF2B5EF4-FFF2-40B4-BE49-F238E27FC236}">
                <a16:creationId xmlns:a16="http://schemas.microsoft.com/office/drawing/2014/main" id="{73E480EC-C280-F944-8D6A-5D3D2449CF5E}"/>
              </a:ext>
            </a:extLst>
          </p:cNvPr>
          <p:cNvCxnSpPr>
            <a:cxnSpLocks/>
          </p:cNvCxnSpPr>
          <p:nvPr/>
        </p:nvCxnSpPr>
        <p:spPr>
          <a:xfrm rot="16200000" flipH="1">
            <a:off x="7368598" y="4081000"/>
            <a:ext cx="974359" cy="11430"/>
          </a:xfrm>
          <a:prstGeom prst="bentConnector3">
            <a:avLst>
              <a:gd name="adj1" fmla="val -443"/>
            </a:avLst>
          </a:prstGeom>
          <a:ln w="12700">
            <a:solidFill>
              <a:srgbClr val="00FDFF"/>
            </a:solidFill>
            <a:tailEnd type="triangle"/>
          </a:ln>
        </p:spPr>
        <p:style>
          <a:lnRef idx="1">
            <a:schemeClr val="accent1"/>
          </a:lnRef>
          <a:fillRef idx="0">
            <a:schemeClr val="accent1"/>
          </a:fillRef>
          <a:effectRef idx="0">
            <a:schemeClr val="accent1"/>
          </a:effectRef>
          <a:fontRef idx="minor">
            <a:schemeClr val="tx1"/>
          </a:fontRef>
        </p:style>
      </p:cxnSp>
      <p:cxnSp>
        <p:nvCxnSpPr>
          <p:cNvPr id="14" name="Dirsek Bağlayıcısı 13">
            <a:extLst>
              <a:ext uri="{FF2B5EF4-FFF2-40B4-BE49-F238E27FC236}">
                <a16:creationId xmlns:a16="http://schemas.microsoft.com/office/drawing/2014/main" id="{7110E12B-0773-3B40-AC42-108846455B84}"/>
              </a:ext>
            </a:extLst>
          </p:cNvPr>
          <p:cNvCxnSpPr>
            <a:cxnSpLocks/>
            <a:stCxn id="8" idx="3"/>
          </p:cNvCxnSpPr>
          <p:nvPr/>
        </p:nvCxnSpPr>
        <p:spPr>
          <a:xfrm>
            <a:off x="5093630" y="2415887"/>
            <a:ext cx="1263627" cy="725198"/>
          </a:xfrm>
          <a:prstGeom prst="bentConnector3">
            <a:avLst/>
          </a:prstGeom>
          <a:ln w="19050">
            <a:solidFill>
              <a:srgbClr val="FFD8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Dirsek Bağlayıcısı 19">
            <a:extLst>
              <a:ext uri="{FF2B5EF4-FFF2-40B4-BE49-F238E27FC236}">
                <a16:creationId xmlns:a16="http://schemas.microsoft.com/office/drawing/2014/main" id="{4C3A4132-D64C-F94B-AAA0-1CFF413F1541}"/>
              </a:ext>
            </a:extLst>
          </p:cNvPr>
          <p:cNvCxnSpPr>
            <a:cxnSpLocks/>
            <a:stCxn id="9" idx="3"/>
          </p:cNvCxnSpPr>
          <p:nvPr/>
        </p:nvCxnSpPr>
        <p:spPr>
          <a:xfrm flipV="1">
            <a:off x="5082626" y="3141087"/>
            <a:ext cx="643332" cy="1294078"/>
          </a:xfrm>
          <a:prstGeom prst="bentConnector2">
            <a:avLst/>
          </a:prstGeom>
          <a:ln w="19050">
            <a:solidFill>
              <a:srgbClr val="FFD8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Metin kutusu 28">
                <a:extLst>
                  <a:ext uri="{FF2B5EF4-FFF2-40B4-BE49-F238E27FC236}">
                    <a16:creationId xmlns:a16="http://schemas.microsoft.com/office/drawing/2014/main" id="{40343CD8-7F4A-214F-AC12-223D3CCCDFB9}"/>
                  </a:ext>
                </a:extLst>
              </p:cNvPr>
              <p:cNvSpPr txBox="1"/>
              <p:nvPr/>
            </p:nvSpPr>
            <p:spPr>
              <a:xfrm>
                <a:off x="6466044" y="2601861"/>
                <a:ext cx="2869359" cy="11213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m:t>
                      </m:r>
                      <m:f>
                        <m:fPr>
                          <m:ctrlPr>
                            <a:rPr lang="tr-TR"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1</m:t>
                          </m:r>
                        </m:num>
                        <m:den>
                          <m:r>
                            <a:rPr lang="en-US" i="1">
                              <a:solidFill>
                                <a:schemeClr val="bg1"/>
                              </a:solidFill>
                              <a:latin typeface="Cambria Math" panose="02040503050406030204" pitchFamily="18" charset="0"/>
                            </a:rPr>
                            <m:t>𝑛</m:t>
                          </m:r>
                        </m:den>
                      </m:f>
                      <m:nary>
                        <m:naryPr>
                          <m:chr m:val="∑"/>
                          <m:limLoc m:val="undOvr"/>
                          <m:ctrlPr>
                            <a:rPr lang="tr-TR" i="1">
                              <a:solidFill>
                                <a:schemeClr val="bg1"/>
                              </a:solidFill>
                              <a:latin typeface="Cambria Math" panose="02040503050406030204" pitchFamily="18" charset="0"/>
                            </a:rPr>
                          </m:ctrlPr>
                        </m:naryPr>
                        <m:sub>
                          <m:r>
                            <a:rPr lang="en-US" i="1">
                              <a:solidFill>
                                <a:schemeClr val="bg1"/>
                              </a:solidFill>
                              <a:latin typeface="Cambria Math" panose="02040503050406030204" pitchFamily="18" charset="0"/>
                            </a:rPr>
                            <m:t>𝑖</m:t>
                          </m:r>
                          <m:r>
                            <a:rPr lang="en-US" i="1">
                              <a:solidFill>
                                <a:schemeClr val="bg1"/>
                              </a:solidFill>
                              <a:latin typeface="Cambria Math" panose="02040503050406030204" pitchFamily="18" charset="0"/>
                            </a:rPr>
                            <m:t>=1</m:t>
                          </m:r>
                        </m:sub>
                        <m:sup>
                          <m:r>
                            <a:rPr lang="en-US" i="1">
                              <a:solidFill>
                                <a:schemeClr val="bg1"/>
                              </a:solidFill>
                              <a:latin typeface="Cambria Math" panose="02040503050406030204" pitchFamily="18" charset="0"/>
                            </a:rPr>
                            <m:t>𝑛</m:t>
                          </m:r>
                        </m:sup>
                        <m:e>
                          <m:sSub>
                            <m:sSubPr>
                              <m:ctrlPr>
                                <a:rPr lang="tr-TR"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𝑦</m:t>
                              </m:r>
                            </m:e>
                            <m:sub>
                              <m:r>
                                <a:rPr lang="en-US" i="1">
                                  <a:solidFill>
                                    <a:schemeClr val="bg1"/>
                                  </a:solidFill>
                                  <a:latin typeface="Cambria Math" panose="02040503050406030204" pitchFamily="18" charset="0"/>
                                </a:rPr>
                                <m:t>𝑖</m:t>
                              </m:r>
                            </m:sub>
                          </m:sSub>
                          <m:r>
                            <m:rPr>
                              <m:sty m:val="p"/>
                            </m:rPr>
                            <a:rPr lang="en-US">
                              <a:solidFill>
                                <a:schemeClr val="bg1"/>
                              </a:solidFill>
                              <a:latin typeface="Cambria Math" panose="02040503050406030204" pitchFamily="18" charset="0"/>
                            </a:rPr>
                            <m:t>ln</m:t>
                          </m:r>
                          <m:r>
                            <a:rPr lang="en-US" i="1">
                              <a:solidFill>
                                <a:schemeClr val="bg1"/>
                              </a:solidFill>
                              <a:latin typeface="Cambria Math" panose="02040503050406030204" pitchFamily="18" charset="0"/>
                            </a:rPr>
                            <m:t>(</m:t>
                          </m:r>
                          <m:acc>
                            <m:accPr>
                              <m:chr m:val="̂"/>
                              <m:ctrlPr>
                                <a:rPr lang="tr-TR" i="1">
                                  <a:solidFill>
                                    <a:schemeClr val="bg1"/>
                                  </a:solidFill>
                                  <a:latin typeface="Cambria Math" panose="02040503050406030204" pitchFamily="18" charset="0"/>
                                </a:rPr>
                              </m:ctrlPr>
                            </m:accPr>
                            <m:e>
                              <m:sSub>
                                <m:sSubPr>
                                  <m:ctrlPr>
                                    <a:rPr lang="tr-TR"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𝑦</m:t>
                                  </m:r>
                                </m:e>
                                <m:sub>
                                  <m:r>
                                    <a:rPr lang="en-US" i="1">
                                      <a:solidFill>
                                        <a:schemeClr val="bg1"/>
                                      </a:solidFill>
                                      <a:latin typeface="Cambria Math" panose="02040503050406030204" pitchFamily="18" charset="0"/>
                                    </a:rPr>
                                    <m:t>𝑖</m:t>
                                  </m:r>
                                </m:sub>
                              </m:sSub>
                            </m:e>
                          </m:acc>
                          <m:r>
                            <a:rPr lang="en-US" i="1">
                              <a:solidFill>
                                <a:schemeClr val="bg1"/>
                              </a:solidFill>
                              <a:latin typeface="Cambria Math" panose="02040503050406030204" pitchFamily="18" charset="0"/>
                            </a:rPr>
                            <m:t>)</m:t>
                          </m:r>
                        </m:e>
                      </m:nary>
                    </m:oMath>
                  </m:oMathPara>
                </a14:m>
                <a:endParaRPr lang="tr-TR" dirty="0">
                  <a:solidFill>
                    <a:schemeClr val="bg1"/>
                  </a:solidFill>
                </a:endParaRPr>
              </a:p>
              <a:p>
                <a:endParaRPr lang="tr-TR" dirty="0"/>
              </a:p>
            </p:txBody>
          </p:sp>
        </mc:Choice>
        <mc:Fallback xmlns="">
          <p:sp>
            <p:nvSpPr>
              <p:cNvPr id="29" name="Metin kutusu 28">
                <a:extLst>
                  <a:ext uri="{FF2B5EF4-FFF2-40B4-BE49-F238E27FC236}">
                    <a16:creationId xmlns:a16="http://schemas.microsoft.com/office/drawing/2014/main" id="{40343CD8-7F4A-214F-AC12-223D3CCCDFB9}"/>
                  </a:ext>
                </a:extLst>
              </p:cNvPr>
              <p:cNvSpPr txBox="1">
                <a:spLocks noRot="1" noChangeAspect="1" noMove="1" noResize="1" noEditPoints="1" noAdjustHandles="1" noChangeArrowheads="1" noChangeShapeType="1" noTextEdit="1"/>
              </p:cNvSpPr>
              <p:nvPr/>
            </p:nvSpPr>
            <p:spPr>
              <a:xfrm>
                <a:off x="6466044" y="2601861"/>
                <a:ext cx="2869359" cy="1121397"/>
              </a:xfrm>
              <a:prstGeom prst="rect">
                <a:avLst/>
              </a:prstGeom>
              <a:blipFill>
                <a:blip r:embed="rId8"/>
                <a:stretch>
                  <a:fillRect t="-74444" b="-91111"/>
                </a:stretch>
              </a:blipFill>
            </p:spPr>
            <p:txBody>
              <a:bodyPr/>
              <a:lstStyle/>
              <a:p>
                <a:r>
                  <a:rPr lang="tr-TR">
                    <a:noFill/>
                  </a:rPr>
                  <a:t> </a:t>
                </a:r>
              </a:p>
            </p:txBody>
          </p:sp>
        </mc:Fallback>
      </mc:AlternateContent>
      <p:pic>
        <p:nvPicPr>
          <p:cNvPr id="12" name="Ses 5">
            <a:hlinkClick r:id="" action="ppaction://media"/>
            <a:extLst>
              <a:ext uri="{FF2B5EF4-FFF2-40B4-BE49-F238E27FC236}">
                <a16:creationId xmlns:a16="http://schemas.microsoft.com/office/drawing/2014/main" id="{DD203CD6-86F4-DE46-B786-23CCFC2E17D9}"/>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886756931"/>
      </p:ext>
    </p:extLst>
  </p:cSld>
  <p:clrMapOvr>
    <a:masterClrMapping/>
  </p:clrMapOvr>
  <mc:AlternateContent xmlns:mc="http://schemas.openxmlformats.org/markup-compatibility/2006">
    <mc:Choice xmlns:p14="http://schemas.microsoft.com/office/powerpoint/2010/main" Requires="p14">
      <p:transition spd="slow" p14:dur="2000" advTm="27108"/>
    </mc:Choice>
    <mc:Fallback>
      <p:transition spd="slow" advTm="271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par>
                                <p:cTn id="22" presetID="9"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dissolve">
                                      <p:cBhvr>
                                        <p:cTn id="24" dur="500"/>
                                        <p:tgtEl>
                                          <p:spTgt spid="20"/>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dissolve">
                                      <p:cBhvr>
                                        <p:cTn id="27" dur="500"/>
                                        <p:tgtEl>
                                          <p:spTgt spid="2"/>
                                        </p:tgtEl>
                                      </p:cBhvr>
                                    </p:animEffect>
                                  </p:childTnLst>
                                </p:cTn>
                              </p:par>
                              <p:par>
                                <p:cTn id="28" presetID="9" presetClass="entr" presetSubtype="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dissolve">
                                      <p:cBhvr>
                                        <p:cTn id="30" dur="500"/>
                                        <p:tgtEl>
                                          <p:spTgt spid="4"/>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dissolve">
                                      <p:cBhvr>
                                        <p:cTn id="33" dur="500"/>
                                        <p:tgtEl>
                                          <p:spTgt spid="11"/>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dissolve">
                                      <p:cBhvr>
                                        <p:cTn id="3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37" fill="hold" display="0">
                  <p:stCondLst>
                    <p:cond delay="indefinite"/>
                  </p:stCondLst>
                  <p:endCondLst>
                    <p:cond evt="onStopAudio" delay="0">
                      <p:tgtEl>
                        <p:sldTgt/>
                      </p:tgtEl>
                    </p:cond>
                  </p:endCondLst>
                </p:cTn>
                <p:tgtEl>
                  <p:spTgt spid="12"/>
                </p:tgtEl>
              </p:cMediaNode>
            </p:audio>
          </p:childTnLst>
        </p:cTn>
      </p:par>
    </p:tnLst>
    <p:bldLst>
      <p:bldP spid="8" grpId="0" animBg="1"/>
      <p:bldP spid="9" grpId="0" animBg="1"/>
      <p:bldP spid="11" grpId="0" animBg="1"/>
      <p:bldP spid="2" grpId="0" animBg="1"/>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15016"/>
            <a:ext cx="10515600" cy="1325563"/>
          </a:xfrm>
        </p:spPr>
        <p:txBody>
          <a:bodyPr/>
          <a:lstStyle/>
          <a:p>
            <a:pPr algn="ctr"/>
            <a:r>
              <a:rPr lang="en-US" dirty="0"/>
              <a:t>How to optimize the objective function?</a:t>
            </a:r>
          </a:p>
        </p:txBody>
      </p:sp>
      <mc:AlternateContent xmlns:mc="http://schemas.openxmlformats.org/markup-compatibility/2006" xmlns:a14="http://schemas.microsoft.com/office/drawing/2010/main">
        <mc:Choice Requires="a14">
          <p:sp>
            <p:nvSpPr>
              <p:cNvPr id="2" name="Dikdörtgen 1">
                <a:extLst>
                  <a:ext uri="{FF2B5EF4-FFF2-40B4-BE49-F238E27FC236}">
                    <a16:creationId xmlns:a16="http://schemas.microsoft.com/office/drawing/2014/main" id="{A9E6D0CA-9CF1-7F4D-9BD5-DF2689252BF7}"/>
                  </a:ext>
                </a:extLst>
              </p:cNvPr>
              <p:cNvSpPr/>
              <p:nvPr/>
            </p:nvSpPr>
            <p:spPr>
              <a:xfrm>
                <a:off x="1348750" y="1863119"/>
                <a:ext cx="2883722" cy="2565959"/>
              </a:xfrm>
              <a:prstGeom prst="rect">
                <a:avLst/>
              </a:prstGeom>
              <a:ln>
                <a:solidFill>
                  <a:srgbClr val="FFC000"/>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sz="1400" b="0" i="1" smtClean="0">
                              <a:solidFill>
                                <a:schemeClr val="bg1"/>
                              </a:solidFill>
                              <a:latin typeface="Cambria Math" panose="02040503050406030204" pitchFamily="18" charset="0"/>
                            </a:rPr>
                          </m:ctrlPr>
                        </m:sSubPr>
                        <m:e>
                          <m:r>
                            <a:rPr lang="tr-TR" sz="1400" b="0" i="1" smtClean="0">
                              <a:solidFill>
                                <a:schemeClr val="bg1"/>
                              </a:solidFill>
                              <a:latin typeface="Cambria Math" panose="02040503050406030204" pitchFamily="18" charset="0"/>
                            </a:rPr>
                            <m:t>𝑔</m:t>
                          </m:r>
                        </m:e>
                        <m:sub>
                          <m:r>
                            <a:rPr lang="tr-TR" sz="1400" b="0" i="1" smtClean="0">
                              <a:solidFill>
                                <a:schemeClr val="bg1"/>
                              </a:solidFill>
                              <a:latin typeface="Cambria Math" panose="02040503050406030204" pitchFamily="18" charset="0"/>
                            </a:rPr>
                            <m:t>𝑡</m:t>
                          </m:r>
                        </m:sub>
                      </m:sSub>
                      <m:r>
                        <a:rPr lang="tr-TR" sz="1400" b="0" i="1" smtClean="0">
                          <a:solidFill>
                            <a:schemeClr val="bg1"/>
                          </a:solidFill>
                          <a:latin typeface="Cambria Math" panose="02040503050406030204" pitchFamily="18" charset="0"/>
                        </a:rPr>
                        <m:t>=</m:t>
                      </m:r>
                      <m:sSub>
                        <m:sSubPr>
                          <m:ctrlPr>
                            <a:rPr lang="tr-TR" sz="1400" b="0" i="1" smtClean="0">
                              <a:solidFill>
                                <a:schemeClr val="bg1"/>
                              </a:solidFill>
                              <a:latin typeface="Cambria Math" panose="02040503050406030204" pitchFamily="18" charset="0"/>
                              <a:ea typeface="Cambria Math" panose="02040503050406030204" pitchFamily="18" charset="0"/>
                            </a:rPr>
                          </m:ctrlPr>
                        </m:sSubPr>
                        <m:e>
                          <m:r>
                            <m:rPr>
                              <m:sty m:val="p"/>
                            </m:rPr>
                            <a:rPr lang="tr-TR" sz="1400" b="0" i="1" smtClean="0">
                              <a:solidFill>
                                <a:schemeClr val="bg1"/>
                              </a:solidFill>
                              <a:latin typeface="Cambria Math" panose="02040503050406030204" pitchFamily="18" charset="0"/>
                              <a:ea typeface="Cambria Math" panose="02040503050406030204" pitchFamily="18" charset="0"/>
                            </a:rPr>
                            <m:t>∇</m:t>
                          </m:r>
                        </m:e>
                        <m:sub>
                          <m:r>
                            <a:rPr lang="tr-TR" sz="1400" b="0" i="1" smtClean="0">
                              <a:solidFill>
                                <a:schemeClr val="bg1"/>
                              </a:solidFill>
                              <a:latin typeface="Cambria Math" panose="02040503050406030204" pitchFamily="18" charset="0"/>
                              <a:ea typeface="Cambria Math" panose="02040503050406030204" pitchFamily="18" charset="0"/>
                            </a:rPr>
                            <m:t>𝜃</m:t>
                          </m:r>
                        </m:sub>
                      </m:sSub>
                      <m:sSub>
                        <m:sSubPr>
                          <m:ctrlPr>
                            <a:rPr lang="tr-TR" sz="1400" b="0" i="1" smtClean="0">
                              <a:solidFill>
                                <a:schemeClr val="bg1"/>
                              </a:solidFill>
                              <a:latin typeface="Cambria Math" panose="02040503050406030204" pitchFamily="18" charset="0"/>
                              <a:ea typeface="Cambria Math" panose="02040503050406030204" pitchFamily="18" charset="0"/>
                            </a:rPr>
                          </m:ctrlPr>
                        </m:sSubPr>
                        <m:e>
                          <m:r>
                            <a:rPr lang="tr-TR" sz="1400" b="0" i="1" smtClean="0">
                              <a:solidFill>
                                <a:schemeClr val="bg1"/>
                              </a:solidFill>
                              <a:latin typeface="Cambria Math" panose="02040503050406030204" pitchFamily="18" charset="0"/>
                              <a:ea typeface="Cambria Math" panose="02040503050406030204" pitchFamily="18" charset="0"/>
                            </a:rPr>
                            <m:t>𝑓</m:t>
                          </m:r>
                        </m:e>
                        <m:sub>
                          <m:r>
                            <a:rPr lang="tr-TR" sz="1400" b="0" i="1" smtClean="0">
                              <a:solidFill>
                                <a:schemeClr val="bg1"/>
                              </a:solidFill>
                              <a:latin typeface="Cambria Math" panose="02040503050406030204" pitchFamily="18" charset="0"/>
                              <a:ea typeface="Cambria Math" panose="02040503050406030204" pitchFamily="18" charset="0"/>
                            </a:rPr>
                            <m:t>𝑡</m:t>
                          </m:r>
                        </m:sub>
                      </m:sSub>
                      <m:r>
                        <a:rPr lang="tr-TR" sz="1400" b="0" i="1" smtClean="0">
                          <a:solidFill>
                            <a:schemeClr val="bg1"/>
                          </a:solidFill>
                          <a:latin typeface="Cambria Math" panose="02040503050406030204" pitchFamily="18" charset="0"/>
                          <a:ea typeface="Cambria Math" panose="02040503050406030204" pitchFamily="18" charset="0"/>
                        </a:rPr>
                        <m:t>(</m:t>
                      </m:r>
                      <m:sSub>
                        <m:sSubPr>
                          <m:ctrlPr>
                            <a:rPr lang="tr-TR" sz="1400" b="0" i="1" smtClean="0">
                              <a:solidFill>
                                <a:schemeClr val="bg1"/>
                              </a:solidFill>
                              <a:latin typeface="Cambria Math" panose="02040503050406030204" pitchFamily="18" charset="0"/>
                              <a:ea typeface="Cambria Math" panose="02040503050406030204" pitchFamily="18" charset="0"/>
                            </a:rPr>
                          </m:ctrlPr>
                        </m:sSubPr>
                        <m:e>
                          <m:r>
                            <a:rPr lang="tr-TR" sz="1400" b="0" i="1" smtClean="0">
                              <a:solidFill>
                                <a:schemeClr val="bg1"/>
                              </a:solidFill>
                              <a:latin typeface="Cambria Math" panose="02040503050406030204" pitchFamily="18" charset="0"/>
                              <a:ea typeface="Cambria Math" panose="02040503050406030204" pitchFamily="18" charset="0"/>
                            </a:rPr>
                            <m:t>𝜃</m:t>
                          </m:r>
                        </m:e>
                        <m:sub>
                          <m:r>
                            <a:rPr lang="tr-TR" sz="1400" b="0" i="1" smtClean="0">
                              <a:solidFill>
                                <a:schemeClr val="bg1"/>
                              </a:solidFill>
                              <a:latin typeface="Cambria Math" panose="02040503050406030204" pitchFamily="18" charset="0"/>
                              <a:ea typeface="Cambria Math" panose="02040503050406030204" pitchFamily="18" charset="0"/>
                            </a:rPr>
                            <m:t>𝑡</m:t>
                          </m:r>
                          <m:r>
                            <a:rPr lang="tr-TR" sz="1400" b="0" i="1" smtClean="0">
                              <a:solidFill>
                                <a:schemeClr val="bg1"/>
                              </a:solidFill>
                              <a:latin typeface="Cambria Math" panose="02040503050406030204" pitchFamily="18" charset="0"/>
                              <a:ea typeface="Cambria Math" panose="02040503050406030204" pitchFamily="18" charset="0"/>
                            </a:rPr>
                            <m:t>−1</m:t>
                          </m:r>
                        </m:sub>
                      </m:sSub>
                      <m:r>
                        <a:rPr lang="tr-TR" sz="1400" b="0" i="1" smtClean="0">
                          <a:solidFill>
                            <a:schemeClr val="bg1"/>
                          </a:solidFill>
                          <a:latin typeface="Cambria Math" panose="02040503050406030204" pitchFamily="18" charset="0"/>
                          <a:ea typeface="Cambria Math" panose="02040503050406030204" pitchFamily="18" charset="0"/>
                        </a:rPr>
                        <m:t>)</m:t>
                      </m:r>
                    </m:oMath>
                  </m:oMathPara>
                </a14:m>
                <a:endParaRPr lang="tr-TR" sz="1400" b="0" i="1" dirty="0">
                  <a:solidFill>
                    <a:schemeClr val="bg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1400" i="1" smtClean="0">
                              <a:solidFill>
                                <a:schemeClr val="bg1"/>
                              </a:solidFill>
                              <a:latin typeface="Cambria Math" panose="02040503050406030204" pitchFamily="18" charset="0"/>
                            </a:rPr>
                          </m:ctrlPr>
                        </m:sSubPr>
                        <m:e>
                          <m:r>
                            <a:rPr lang="tr-TR" sz="1400" i="1">
                              <a:solidFill>
                                <a:schemeClr val="bg1"/>
                              </a:solidFill>
                              <a:latin typeface="Cambria Math" panose="02040503050406030204" pitchFamily="18" charset="0"/>
                            </a:rPr>
                            <m:t>𝑚</m:t>
                          </m:r>
                        </m:e>
                        <m:sub>
                          <m:r>
                            <a:rPr lang="tr-TR" sz="1400" i="1">
                              <a:solidFill>
                                <a:schemeClr val="bg1"/>
                              </a:solidFill>
                              <a:latin typeface="Cambria Math" panose="02040503050406030204" pitchFamily="18" charset="0"/>
                            </a:rPr>
                            <m:t>𝑡</m:t>
                          </m:r>
                        </m:sub>
                      </m:sSub>
                      <m:r>
                        <a:rPr lang="tr-TR" sz="1400" i="1">
                          <a:solidFill>
                            <a:schemeClr val="bg1"/>
                          </a:solidFill>
                          <a:latin typeface="Cambria Math" panose="02040503050406030204" pitchFamily="18" charset="0"/>
                        </a:rPr>
                        <m:t>=</m:t>
                      </m:r>
                      <m:sSub>
                        <m:sSubPr>
                          <m:ctrlPr>
                            <a:rPr lang="tr-TR" sz="1400" i="1">
                              <a:solidFill>
                                <a:schemeClr val="bg1"/>
                              </a:solidFill>
                              <a:latin typeface="Cambria Math" panose="02040503050406030204" pitchFamily="18" charset="0"/>
                            </a:rPr>
                          </m:ctrlPr>
                        </m:sSubPr>
                        <m:e>
                          <m:r>
                            <a:rPr lang="tr-TR" sz="1400" i="1">
                              <a:solidFill>
                                <a:schemeClr val="bg1"/>
                              </a:solidFill>
                              <a:latin typeface="Cambria Math" panose="02040503050406030204" pitchFamily="18" charset="0"/>
                            </a:rPr>
                            <m:t>𝛽</m:t>
                          </m:r>
                        </m:e>
                        <m:sub>
                          <m:r>
                            <a:rPr lang="tr-TR" sz="1400" i="1">
                              <a:solidFill>
                                <a:schemeClr val="bg1"/>
                              </a:solidFill>
                              <a:latin typeface="Cambria Math" panose="02040503050406030204" pitchFamily="18" charset="0"/>
                            </a:rPr>
                            <m:t>1</m:t>
                          </m:r>
                        </m:sub>
                      </m:sSub>
                      <m:sSub>
                        <m:sSubPr>
                          <m:ctrlPr>
                            <a:rPr lang="tr-TR" sz="1400" i="1">
                              <a:solidFill>
                                <a:schemeClr val="bg1"/>
                              </a:solidFill>
                              <a:latin typeface="Cambria Math" panose="02040503050406030204" pitchFamily="18" charset="0"/>
                            </a:rPr>
                          </m:ctrlPr>
                        </m:sSubPr>
                        <m:e>
                          <m:r>
                            <a:rPr lang="tr-TR" sz="1400" i="1">
                              <a:solidFill>
                                <a:schemeClr val="bg1"/>
                              </a:solidFill>
                              <a:latin typeface="Cambria Math" panose="02040503050406030204" pitchFamily="18" charset="0"/>
                            </a:rPr>
                            <m:t>𝑚</m:t>
                          </m:r>
                        </m:e>
                        <m:sub>
                          <m:r>
                            <a:rPr lang="tr-TR" sz="1400" i="1">
                              <a:solidFill>
                                <a:schemeClr val="bg1"/>
                              </a:solidFill>
                              <a:latin typeface="Cambria Math" panose="02040503050406030204" pitchFamily="18" charset="0"/>
                            </a:rPr>
                            <m:t>𝑡</m:t>
                          </m:r>
                          <m:r>
                            <a:rPr lang="tr-TR" sz="1400" i="1">
                              <a:solidFill>
                                <a:schemeClr val="bg1"/>
                              </a:solidFill>
                              <a:latin typeface="Cambria Math" panose="02040503050406030204" pitchFamily="18" charset="0"/>
                            </a:rPr>
                            <m:t>−1</m:t>
                          </m:r>
                        </m:sub>
                      </m:sSub>
                      <m:r>
                        <a:rPr lang="tr-TR" sz="1400" i="1">
                          <a:solidFill>
                            <a:schemeClr val="bg1"/>
                          </a:solidFill>
                          <a:latin typeface="Cambria Math" panose="02040503050406030204" pitchFamily="18" charset="0"/>
                        </a:rPr>
                        <m:t>+(1−</m:t>
                      </m:r>
                      <m:sSub>
                        <m:sSubPr>
                          <m:ctrlPr>
                            <a:rPr lang="tr-TR" sz="1400" i="1">
                              <a:solidFill>
                                <a:schemeClr val="bg1"/>
                              </a:solidFill>
                              <a:latin typeface="Cambria Math" panose="02040503050406030204" pitchFamily="18" charset="0"/>
                            </a:rPr>
                          </m:ctrlPr>
                        </m:sSubPr>
                        <m:e>
                          <m:r>
                            <a:rPr lang="tr-TR" sz="1400" i="1">
                              <a:solidFill>
                                <a:schemeClr val="bg1"/>
                              </a:solidFill>
                              <a:latin typeface="Cambria Math" panose="02040503050406030204" pitchFamily="18" charset="0"/>
                            </a:rPr>
                            <m:t>𝛽</m:t>
                          </m:r>
                        </m:e>
                        <m:sub>
                          <m:r>
                            <a:rPr lang="tr-TR" sz="1400" i="1">
                              <a:solidFill>
                                <a:schemeClr val="bg1"/>
                              </a:solidFill>
                              <a:latin typeface="Cambria Math" panose="02040503050406030204" pitchFamily="18" charset="0"/>
                            </a:rPr>
                            <m:t>1</m:t>
                          </m:r>
                        </m:sub>
                      </m:sSub>
                      <m:r>
                        <a:rPr lang="tr-TR" sz="1400" i="1">
                          <a:solidFill>
                            <a:schemeClr val="bg1"/>
                          </a:solidFill>
                          <a:latin typeface="Cambria Math" panose="02040503050406030204" pitchFamily="18" charset="0"/>
                        </a:rPr>
                        <m:t>)</m:t>
                      </m:r>
                      <m:sSub>
                        <m:sSubPr>
                          <m:ctrlPr>
                            <a:rPr lang="tr-TR" sz="1400" i="1">
                              <a:solidFill>
                                <a:schemeClr val="bg1"/>
                              </a:solidFill>
                              <a:latin typeface="Cambria Math" panose="02040503050406030204" pitchFamily="18" charset="0"/>
                            </a:rPr>
                          </m:ctrlPr>
                        </m:sSubPr>
                        <m:e>
                          <m:r>
                            <a:rPr lang="tr-TR" sz="1400" i="1">
                              <a:solidFill>
                                <a:schemeClr val="bg1"/>
                              </a:solidFill>
                              <a:latin typeface="Cambria Math" panose="02040503050406030204" pitchFamily="18" charset="0"/>
                            </a:rPr>
                            <m:t>𝑔</m:t>
                          </m:r>
                        </m:e>
                        <m:sub>
                          <m:r>
                            <a:rPr lang="tr-TR" sz="1400" i="1">
                              <a:solidFill>
                                <a:schemeClr val="bg1"/>
                              </a:solidFill>
                              <a:latin typeface="Cambria Math" panose="02040503050406030204" pitchFamily="18" charset="0"/>
                            </a:rPr>
                            <m:t>𝑡</m:t>
                          </m:r>
                        </m:sub>
                      </m:sSub>
                    </m:oMath>
                  </m:oMathPara>
                </a14:m>
                <a:endParaRPr lang="tr-TR" sz="1400" i="1" dirty="0">
                  <a:solidFill>
                    <a:schemeClr val="bg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1400" i="1">
                              <a:solidFill>
                                <a:schemeClr val="bg1"/>
                              </a:solidFill>
                              <a:latin typeface="Cambria Math" panose="02040503050406030204" pitchFamily="18" charset="0"/>
                            </a:rPr>
                          </m:ctrlPr>
                        </m:sSubPr>
                        <m:e>
                          <m:r>
                            <a:rPr lang="tr-TR" sz="1400" i="1">
                              <a:solidFill>
                                <a:schemeClr val="bg1"/>
                              </a:solidFill>
                              <a:latin typeface="Cambria Math" panose="02040503050406030204" pitchFamily="18" charset="0"/>
                            </a:rPr>
                            <m:t>𝜐</m:t>
                          </m:r>
                        </m:e>
                        <m:sub>
                          <m:r>
                            <a:rPr lang="tr-TR" sz="1400" i="1">
                              <a:solidFill>
                                <a:schemeClr val="bg1"/>
                              </a:solidFill>
                              <a:latin typeface="Cambria Math" panose="02040503050406030204" pitchFamily="18" charset="0"/>
                            </a:rPr>
                            <m:t>𝑡</m:t>
                          </m:r>
                        </m:sub>
                      </m:sSub>
                      <m:r>
                        <a:rPr lang="tr-TR" sz="1400" i="1">
                          <a:solidFill>
                            <a:schemeClr val="bg1"/>
                          </a:solidFill>
                          <a:latin typeface="Cambria Math" panose="02040503050406030204" pitchFamily="18" charset="0"/>
                        </a:rPr>
                        <m:t>=</m:t>
                      </m:r>
                      <m:sSub>
                        <m:sSubPr>
                          <m:ctrlPr>
                            <a:rPr lang="tr-TR" sz="1400" i="1">
                              <a:solidFill>
                                <a:schemeClr val="bg1"/>
                              </a:solidFill>
                              <a:latin typeface="Cambria Math" panose="02040503050406030204" pitchFamily="18" charset="0"/>
                            </a:rPr>
                          </m:ctrlPr>
                        </m:sSubPr>
                        <m:e>
                          <m:r>
                            <a:rPr lang="tr-TR" sz="1400" i="1">
                              <a:solidFill>
                                <a:schemeClr val="bg1"/>
                              </a:solidFill>
                              <a:latin typeface="Cambria Math" panose="02040503050406030204" pitchFamily="18" charset="0"/>
                            </a:rPr>
                            <m:t>𝛽</m:t>
                          </m:r>
                        </m:e>
                        <m:sub>
                          <m:r>
                            <a:rPr lang="tr-TR" sz="1400" i="1">
                              <a:solidFill>
                                <a:schemeClr val="bg1"/>
                              </a:solidFill>
                              <a:latin typeface="Cambria Math" panose="02040503050406030204" pitchFamily="18" charset="0"/>
                            </a:rPr>
                            <m:t>2</m:t>
                          </m:r>
                        </m:sub>
                      </m:sSub>
                      <m:sSub>
                        <m:sSubPr>
                          <m:ctrlPr>
                            <a:rPr lang="tr-TR" sz="1400" i="1">
                              <a:solidFill>
                                <a:schemeClr val="bg1"/>
                              </a:solidFill>
                              <a:latin typeface="Cambria Math" panose="02040503050406030204" pitchFamily="18" charset="0"/>
                            </a:rPr>
                          </m:ctrlPr>
                        </m:sSubPr>
                        <m:e>
                          <m:r>
                            <a:rPr lang="tr-TR" sz="1400" i="1">
                              <a:solidFill>
                                <a:schemeClr val="bg1"/>
                              </a:solidFill>
                              <a:latin typeface="Cambria Math" panose="02040503050406030204" pitchFamily="18" charset="0"/>
                            </a:rPr>
                            <m:t>𝜐</m:t>
                          </m:r>
                        </m:e>
                        <m:sub>
                          <m:r>
                            <a:rPr lang="tr-TR" sz="1400" i="1">
                              <a:solidFill>
                                <a:schemeClr val="bg1"/>
                              </a:solidFill>
                              <a:latin typeface="Cambria Math" panose="02040503050406030204" pitchFamily="18" charset="0"/>
                            </a:rPr>
                            <m:t>𝑡</m:t>
                          </m:r>
                          <m:r>
                            <a:rPr lang="tr-TR" sz="1400" i="1">
                              <a:solidFill>
                                <a:schemeClr val="bg1"/>
                              </a:solidFill>
                              <a:latin typeface="Cambria Math" panose="02040503050406030204" pitchFamily="18" charset="0"/>
                            </a:rPr>
                            <m:t>−1</m:t>
                          </m:r>
                        </m:sub>
                      </m:sSub>
                      <m:r>
                        <a:rPr lang="tr-TR" sz="1400" i="1">
                          <a:solidFill>
                            <a:schemeClr val="bg1"/>
                          </a:solidFill>
                          <a:latin typeface="Cambria Math" panose="02040503050406030204" pitchFamily="18" charset="0"/>
                        </a:rPr>
                        <m:t>+(1−</m:t>
                      </m:r>
                      <m:sSub>
                        <m:sSubPr>
                          <m:ctrlPr>
                            <a:rPr lang="tr-TR" sz="1400" i="1">
                              <a:solidFill>
                                <a:schemeClr val="bg1"/>
                              </a:solidFill>
                              <a:latin typeface="Cambria Math" panose="02040503050406030204" pitchFamily="18" charset="0"/>
                            </a:rPr>
                          </m:ctrlPr>
                        </m:sSubPr>
                        <m:e>
                          <m:r>
                            <a:rPr lang="tr-TR" sz="1400" i="1">
                              <a:solidFill>
                                <a:schemeClr val="bg1"/>
                              </a:solidFill>
                              <a:latin typeface="Cambria Math" panose="02040503050406030204" pitchFamily="18" charset="0"/>
                            </a:rPr>
                            <m:t>𝛽</m:t>
                          </m:r>
                        </m:e>
                        <m:sub>
                          <m:r>
                            <a:rPr lang="tr-TR" sz="1400" i="1">
                              <a:solidFill>
                                <a:schemeClr val="bg1"/>
                              </a:solidFill>
                              <a:latin typeface="Cambria Math" panose="02040503050406030204" pitchFamily="18" charset="0"/>
                            </a:rPr>
                            <m:t>1</m:t>
                          </m:r>
                        </m:sub>
                      </m:sSub>
                      <m:r>
                        <a:rPr lang="tr-TR" sz="1400" i="1">
                          <a:solidFill>
                            <a:schemeClr val="bg1"/>
                          </a:solidFill>
                          <a:latin typeface="Cambria Math" panose="02040503050406030204" pitchFamily="18" charset="0"/>
                        </a:rPr>
                        <m:t>)</m:t>
                      </m:r>
                      <m:sSubSup>
                        <m:sSubSupPr>
                          <m:ctrlPr>
                            <a:rPr lang="tr-TR" sz="1400" i="1">
                              <a:solidFill>
                                <a:schemeClr val="bg1"/>
                              </a:solidFill>
                              <a:latin typeface="Cambria Math" panose="02040503050406030204" pitchFamily="18" charset="0"/>
                            </a:rPr>
                          </m:ctrlPr>
                        </m:sSubSupPr>
                        <m:e>
                          <m:r>
                            <a:rPr lang="tr-TR" sz="1400" i="1">
                              <a:solidFill>
                                <a:schemeClr val="bg1"/>
                              </a:solidFill>
                              <a:latin typeface="Cambria Math" panose="02040503050406030204" pitchFamily="18" charset="0"/>
                            </a:rPr>
                            <m:t>𝑔</m:t>
                          </m:r>
                        </m:e>
                        <m:sub>
                          <m:r>
                            <a:rPr lang="tr-TR" sz="1400" i="1">
                              <a:solidFill>
                                <a:schemeClr val="bg1"/>
                              </a:solidFill>
                              <a:latin typeface="Cambria Math" panose="02040503050406030204" pitchFamily="18" charset="0"/>
                            </a:rPr>
                            <m:t>𝑡</m:t>
                          </m:r>
                        </m:sub>
                        <m:sup>
                          <m:r>
                            <a:rPr lang="tr-TR" sz="1400" i="1">
                              <a:solidFill>
                                <a:schemeClr val="bg1"/>
                              </a:solidFill>
                              <a:latin typeface="Cambria Math" panose="02040503050406030204" pitchFamily="18" charset="0"/>
                            </a:rPr>
                            <m:t>2</m:t>
                          </m:r>
                        </m:sup>
                      </m:sSubSup>
                    </m:oMath>
                  </m:oMathPara>
                </a14:m>
                <a:endParaRPr lang="tr-TR" sz="1400" i="1" dirty="0">
                  <a:solidFill>
                    <a:schemeClr val="bg1"/>
                  </a:solidFill>
                  <a:latin typeface="Cambria Math" panose="02040503050406030204" pitchFamily="18" charset="0"/>
                </a:endParaRPr>
              </a:p>
              <a:p>
                <a:endParaRPr lang="tr-TR" sz="1400" i="1" dirty="0">
                  <a:solidFill>
                    <a:schemeClr val="bg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1400" i="1">
                              <a:solidFill>
                                <a:schemeClr val="bg1"/>
                              </a:solidFill>
                              <a:latin typeface="Cambria Math" panose="02040503050406030204" pitchFamily="18" charset="0"/>
                            </a:rPr>
                          </m:ctrlPr>
                        </m:sSubPr>
                        <m:e>
                          <m:r>
                            <m:rPr>
                              <m:sty m:val="p"/>
                            </m:rPr>
                            <a:rPr lang="el-GR" sz="1400" i="1">
                              <a:solidFill>
                                <a:schemeClr val="bg1"/>
                              </a:solidFill>
                              <a:latin typeface="Cambria Math" panose="02040503050406030204" pitchFamily="18" charset="0"/>
                              <a:ea typeface="Cambria Math" panose="02040503050406030204" pitchFamily="18" charset="0"/>
                            </a:rPr>
                            <m:t>θ</m:t>
                          </m:r>
                        </m:e>
                        <m:sub>
                          <m:r>
                            <a:rPr lang="tr-TR" sz="1400" i="1">
                              <a:solidFill>
                                <a:schemeClr val="bg1"/>
                              </a:solidFill>
                              <a:latin typeface="Cambria Math" panose="02040503050406030204" pitchFamily="18" charset="0"/>
                            </a:rPr>
                            <m:t>𝑡</m:t>
                          </m:r>
                        </m:sub>
                      </m:sSub>
                      <m:r>
                        <a:rPr lang="tr-TR" sz="1400">
                          <a:solidFill>
                            <a:schemeClr val="bg1"/>
                          </a:solidFill>
                          <a:latin typeface="Cambria Math" panose="02040503050406030204" pitchFamily="18" charset="0"/>
                        </a:rPr>
                        <m:t>=</m:t>
                      </m:r>
                      <m:sSub>
                        <m:sSubPr>
                          <m:ctrlPr>
                            <a:rPr lang="tr-TR" sz="1400" i="1">
                              <a:solidFill>
                                <a:schemeClr val="bg1"/>
                              </a:solidFill>
                              <a:latin typeface="Cambria Math" panose="02040503050406030204" pitchFamily="18" charset="0"/>
                            </a:rPr>
                          </m:ctrlPr>
                        </m:sSubPr>
                        <m:e>
                          <m:r>
                            <m:rPr>
                              <m:sty m:val="p"/>
                            </m:rPr>
                            <a:rPr lang="el-GR" sz="1400" i="1">
                              <a:solidFill>
                                <a:schemeClr val="bg1"/>
                              </a:solidFill>
                              <a:latin typeface="Cambria Math" panose="02040503050406030204" pitchFamily="18" charset="0"/>
                              <a:ea typeface="Cambria Math" panose="02040503050406030204" pitchFamily="18" charset="0"/>
                            </a:rPr>
                            <m:t>θ</m:t>
                          </m:r>
                        </m:e>
                        <m:sub>
                          <m:r>
                            <a:rPr lang="tr-TR" sz="1400" i="1">
                              <a:solidFill>
                                <a:schemeClr val="bg1"/>
                              </a:solidFill>
                              <a:latin typeface="Cambria Math" panose="02040503050406030204" pitchFamily="18" charset="0"/>
                            </a:rPr>
                            <m:t>𝑡</m:t>
                          </m:r>
                          <m:r>
                            <a:rPr lang="tr-TR" sz="1400">
                              <a:solidFill>
                                <a:schemeClr val="bg1"/>
                              </a:solidFill>
                              <a:latin typeface="Cambria Math" panose="02040503050406030204" pitchFamily="18" charset="0"/>
                            </a:rPr>
                            <m:t>−1</m:t>
                          </m:r>
                        </m:sub>
                      </m:sSub>
                      <m:r>
                        <a:rPr lang="tr-TR" sz="1400">
                          <a:solidFill>
                            <a:schemeClr val="bg1"/>
                          </a:solidFill>
                          <a:latin typeface="Cambria Math" panose="02040503050406030204" pitchFamily="18" charset="0"/>
                        </a:rPr>
                        <m:t>−</m:t>
                      </m:r>
                      <m:r>
                        <a:rPr lang="tr-TR" sz="1400" i="1">
                          <a:solidFill>
                            <a:schemeClr val="bg1"/>
                          </a:solidFill>
                          <a:latin typeface="Cambria Math" panose="02040503050406030204" pitchFamily="18" charset="0"/>
                        </a:rPr>
                        <m:t>𝜂</m:t>
                      </m:r>
                      <m:f>
                        <m:fPr>
                          <m:ctrlPr>
                            <a:rPr lang="tr-TR" sz="1400" i="1">
                              <a:solidFill>
                                <a:schemeClr val="bg1"/>
                              </a:solidFill>
                              <a:latin typeface="Cambria Math" panose="02040503050406030204" pitchFamily="18" charset="0"/>
                            </a:rPr>
                          </m:ctrlPr>
                        </m:fPr>
                        <m:num>
                          <m:f>
                            <m:fPr>
                              <m:type m:val="lin"/>
                              <m:ctrlPr>
                                <a:rPr lang="tr-TR" sz="1400" i="1" smtClean="0">
                                  <a:solidFill>
                                    <a:schemeClr val="bg1"/>
                                  </a:solidFill>
                                  <a:latin typeface="Cambria Math" panose="02040503050406030204" pitchFamily="18" charset="0"/>
                                </a:rPr>
                              </m:ctrlPr>
                            </m:fPr>
                            <m:num>
                              <m:sSub>
                                <m:sSubPr>
                                  <m:ctrlPr>
                                    <a:rPr lang="tr-TR" sz="1400" i="1">
                                      <a:solidFill>
                                        <a:schemeClr val="bg1"/>
                                      </a:solidFill>
                                      <a:latin typeface="Cambria Math" panose="02040503050406030204" pitchFamily="18" charset="0"/>
                                    </a:rPr>
                                  </m:ctrlPr>
                                </m:sSubPr>
                                <m:e>
                                  <m:r>
                                    <a:rPr lang="tr-TR" sz="1400" i="1">
                                      <a:solidFill>
                                        <a:schemeClr val="bg1"/>
                                      </a:solidFill>
                                      <a:latin typeface="Cambria Math" panose="02040503050406030204" pitchFamily="18" charset="0"/>
                                    </a:rPr>
                                    <m:t>𝑚</m:t>
                                  </m:r>
                                </m:e>
                                <m:sub>
                                  <m:r>
                                    <a:rPr lang="tr-TR" sz="1400" i="1">
                                      <a:solidFill>
                                        <a:schemeClr val="bg1"/>
                                      </a:solidFill>
                                      <a:latin typeface="Cambria Math" panose="02040503050406030204" pitchFamily="18" charset="0"/>
                                    </a:rPr>
                                    <m:t>𝑡</m:t>
                                  </m:r>
                                </m:sub>
                              </m:sSub>
                            </m:num>
                            <m:den>
                              <m:d>
                                <m:dPr>
                                  <m:ctrlPr>
                                    <a:rPr lang="tr-TR" sz="1400" b="0" i="1" smtClean="0">
                                      <a:solidFill>
                                        <a:schemeClr val="bg1"/>
                                      </a:solidFill>
                                      <a:latin typeface="Cambria Math" panose="02040503050406030204" pitchFamily="18" charset="0"/>
                                    </a:rPr>
                                  </m:ctrlPr>
                                </m:dPr>
                                <m:e>
                                  <m:r>
                                    <a:rPr lang="tr-TR" sz="1400" i="1">
                                      <a:solidFill>
                                        <a:schemeClr val="bg1"/>
                                      </a:solidFill>
                                      <a:latin typeface="Cambria Math" panose="02040503050406030204" pitchFamily="18" charset="0"/>
                                    </a:rPr>
                                    <m:t>1 − </m:t>
                                  </m:r>
                                  <m:sSubSup>
                                    <m:sSubSupPr>
                                      <m:ctrlPr>
                                        <a:rPr lang="tr-TR" sz="1400" i="1">
                                          <a:solidFill>
                                            <a:schemeClr val="bg1"/>
                                          </a:solidFill>
                                          <a:latin typeface="Cambria Math" panose="02040503050406030204" pitchFamily="18" charset="0"/>
                                          <a:ea typeface="Cambria Math" panose="02040503050406030204" pitchFamily="18" charset="0"/>
                                        </a:rPr>
                                      </m:ctrlPr>
                                    </m:sSubSupPr>
                                    <m:e>
                                      <m:r>
                                        <a:rPr lang="tr-TR" sz="1400" i="1">
                                          <a:solidFill>
                                            <a:schemeClr val="bg1"/>
                                          </a:solidFill>
                                          <a:latin typeface="Cambria Math" panose="02040503050406030204" pitchFamily="18" charset="0"/>
                                          <a:ea typeface="Cambria Math" panose="02040503050406030204" pitchFamily="18" charset="0"/>
                                        </a:rPr>
                                        <m:t>𝛽</m:t>
                                      </m:r>
                                    </m:e>
                                    <m:sub>
                                      <m:r>
                                        <a:rPr lang="tr-TR" sz="1400" i="1">
                                          <a:solidFill>
                                            <a:schemeClr val="bg1"/>
                                          </a:solidFill>
                                          <a:latin typeface="Cambria Math" panose="02040503050406030204" pitchFamily="18" charset="0"/>
                                          <a:ea typeface="Cambria Math" panose="02040503050406030204" pitchFamily="18" charset="0"/>
                                        </a:rPr>
                                        <m:t>1</m:t>
                                      </m:r>
                                    </m:sub>
                                    <m:sup>
                                      <m:r>
                                        <a:rPr lang="tr-TR" sz="1400" i="1">
                                          <a:solidFill>
                                            <a:schemeClr val="bg1"/>
                                          </a:solidFill>
                                          <a:latin typeface="Cambria Math" panose="02040503050406030204" pitchFamily="18" charset="0"/>
                                          <a:ea typeface="Cambria Math" panose="02040503050406030204" pitchFamily="18" charset="0"/>
                                        </a:rPr>
                                        <m:t>𝑡</m:t>
                                      </m:r>
                                    </m:sup>
                                  </m:sSubSup>
                                </m:e>
                              </m:d>
                            </m:den>
                          </m:f>
                        </m:num>
                        <m:den>
                          <m:rad>
                            <m:radPr>
                              <m:degHide m:val="on"/>
                              <m:ctrlPr>
                                <a:rPr lang="tr-TR" sz="1400" i="1">
                                  <a:solidFill>
                                    <a:schemeClr val="bg1"/>
                                  </a:solidFill>
                                  <a:latin typeface="Cambria Math" panose="02040503050406030204" pitchFamily="18" charset="0"/>
                                </a:rPr>
                              </m:ctrlPr>
                            </m:radPr>
                            <m:deg/>
                            <m:e>
                              <m:f>
                                <m:fPr>
                                  <m:type m:val="lin"/>
                                  <m:ctrlPr>
                                    <a:rPr lang="tr-TR" sz="1400" b="0" i="1" smtClean="0">
                                      <a:solidFill>
                                        <a:schemeClr val="bg1"/>
                                      </a:solidFill>
                                      <a:latin typeface="Cambria Math" panose="02040503050406030204" pitchFamily="18" charset="0"/>
                                    </a:rPr>
                                  </m:ctrlPr>
                                </m:fPr>
                                <m:num>
                                  <m:sSub>
                                    <m:sSubPr>
                                      <m:ctrlPr>
                                        <a:rPr lang="tr-TR" sz="1400" b="0" i="1" smtClean="0">
                                          <a:solidFill>
                                            <a:schemeClr val="bg1"/>
                                          </a:solidFill>
                                          <a:latin typeface="Cambria Math" panose="02040503050406030204" pitchFamily="18" charset="0"/>
                                        </a:rPr>
                                      </m:ctrlPr>
                                    </m:sSubPr>
                                    <m:e>
                                      <m:r>
                                        <a:rPr lang="tr-TR" sz="1400" b="0" i="1" smtClean="0">
                                          <a:solidFill>
                                            <a:schemeClr val="bg1"/>
                                          </a:solidFill>
                                          <a:latin typeface="Cambria Math" panose="02040503050406030204" pitchFamily="18" charset="0"/>
                                        </a:rPr>
                                        <m:t>𝑣</m:t>
                                      </m:r>
                                    </m:e>
                                    <m:sub>
                                      <m:r>
                                        <a:rPr lang="tr-TR" sz="1400" b="0" i="1" smtClean="0">
                                          <a:solidFill>
                                            <a:schemeClr val="bg1"/>
                                          </a:solidFill>
                                          <a:latin typeface="Cambria Math" panose="02040503050406030204" pitchFamily="18" charset="0"/>
                                        </a:rPr>
                                        <m:t>𝑡</m:t>
                                      </m:r>
                                    </m:sub>
                                  </m:sSub>
                                </m:num>
                                <m:den>
                                  <m:d>
                                    <m:dPr>
                                      <m:ctrlPr>
                                        <a:rPr lang="tr-TR" sz="1400" b="0" i="1" smtClean="0">
                                          <a:solidFill>
                                            <a:schemeClr val="bg1"/>
                                          </a:solidFill>
                                          <a:latin typeface="Cambria Math" panose="02040503050406030204" pitchFamily="18" charset="0"/>
                                        </a:rPr>
                                      </m:ctrlPr>
                                    </m:dPr>
                                    <m:e>
                                      <m:r>
                                        <a:rPr lang="tr-TR" sz="1400" b="0" i="1" smtClean="0">
                                          <a:solidFill>
                                            <a:schemeClr val="bg1"/>
                                          </a:solidFill>
                                          <a:latin typeface="Cambria Math" panose="02040503050406030204" pitchFamily="18" charset="0"/>
                                        </a:rPr>
                                        <m:t>1 − </m:t>
                                      </m:r>
                                      <m:sSubSup>
                                        <m:sSubSupPr>
                                          <m:ctrlPr>
                                            <a:rPr lang="tr-TR" sz="1400" b="0" i="1" smtClean="0">
                                              <a:solidFill>
                                                <a:schemeClr val="bg1"/>
                                              </a:solidFill>
                                              <a:latin typeface="Cambria Math" panose="02040503050406030204" pitchFamily="18" charset="0"/>
                                              <a:ea typeface="Cambria Math" panose="02040503050406030204" pitchFamily="18" charset="0"/>
                                            </a:rPr>
                                          </m:ctrlPr>
                                        </m:sSubSupPr>
                                        <m:e>
                                          <m:r>
                                            <a:rPr lang="tr-TR" sz="1400" b="0" i="1" smtClean="0">
                                              <a:solidFill>
                                                <a:schemeClr val="bg1"/>
                                              </a:solidFill>
                                              <a:latin typeface="Cambria Math" panose="02040503050406030204" pitchFamily="18" charset="0"/>
                                              <a:ea typeface="Cambria Math" panose="02040503050406030204" pitchFamily="18" charset="0"/>
                                            </a:rPr>
                                            <m:t>𝛽</m:t>
                                          </m:r>
                                        </m:e>
                                        <m:sub>
                                          <m:r>
                                            <a:rPr lang="tr-TR" sz="1400" b="0" i="1" smtClean="0">
                                              <a:solidFill>
                                                <a:schemeClr val="bg1"/>
                                              </a:solidFill>
                                              <a:latin typeface="Cambria Math" panose="02040503050406030204" pitchFamily="18" charset="0"/>
                                              <a:ea typeface="Cambria Math" panose="02040503050406030204" pitchFamily="18" charset="0"/>
                                            </a:rPr>
                                            <m:t>2</m:t>
                                          </m:r>
                                        </m:sub>
                                        <m:sup>
                                          <m:r>
                                            <a:rPr lang="tr-TR" sz="1400" b="0" i="1" smtClean="0">
                                              <a:solidFill>
                                                <a:schemeClr val="bg1"/>
                                              </a:solidFill>
                                              <a:latin typeface="Cambria Math" panose="02040503050406030204" pitchFamily="18" charset="0"/>
                                              <a:ea typeface="Cambria Math" panose="02040503050406030204" pitchFamily="18" charset="0"/>
                                            </a:rPr>
                                            <m:t>𝑡</m:t>
                                          </m:r>
                                        </m:sup>
                                      </m:sSubSup>
                                    </m:e>
                                  </m:d>
                                </m:den>
                              </m:f>
                            </m:e>
                          </m:rad>
                          <m:r>
                            <a:rPr lang="tr-TR" sz="1400" b="0" i="1" smtClean="0">
                              <a:solidFill>
                                <a:schemeClr val="bg1"/>
                              </a:solidFill>
                              <a:latin typeface="Cambria Math" panose="02040503050406030204" pitchFamily="18" charset="0"/>
                            </a:rPr>
                            <m:t>+</m:t>
                          </m:r>
                          <m:r>
                            <a:rPr lang="tr-TR" sz="1400" b="0" i="1" smtClean="0">
                              <a:solidFill>
                                <a:schemeClr val="bg1"/>
                              </a:solidFill>
                              <a:latin typeface="Cambria Math" panose="02040503050406030204" pitchFamily="18" charset="0"/>
                              <a:ea typeface="Cambria Math" panose="02040503050406030204" pitchFamily="18" charset="0"/>
                            </a:rPr>
                            <m:t>𝜖</m:t>
                          </m:r>
                          <m:r>
                            <a:rPr lang="tr-TR" sz="1400" b="0" i="1" smtClean="0">
                              <a:solidFill>
                                <a:schemeClr val="bg1"/>
                              </a:solidFill>
                              <a:latin typeface="Cambria Math" panose="02040503050406030204" pitchFamily="18" charset="0"/>
                            </a:rPr>
                            <m:t> </m:t>
                          </m:r>
                        </m:den>
                      </m:f>
                    </m:oMath>
                  </m:oMathPara>
                </a14:m>
                <a:endParaRPr lang="tr-TR" sz="1400" i="1" dirty="0">
                  <a:solidFill>
                    <a:schemeClr val="bg1"/>
                  </a:solidFill>
                  <a:latin typeface="Cambria Math" panose="02040503050406030204" pitchFamily="18" charset="0"/>
                </a:endParaRPr>
              </a:p>
              <a:p>
                <a:endParaRPr lang="tr-TR" sz="1400" i="1" dirty="0">
                  <a:solidFill>
                    <a:schemeClr val="bg1"/>
                  </a:solidFill>
                  <a:latin typeface="Cambria Math" panose="02040503050406030204" pitchFamily="18" charset="0"/>
                </a:endParaRPr>
              </a:p>
              <a:p>
                <a:r>
                  <a:rPr lang="tr-TR" sz="1400" i="1" dirty="0">
                    <a:solidFill>
                      <a:schemeClr val="bg1"/>
                    </a:solidFill>
                    <a:latin typeface="Cambria Math" panose="02040503050406030204" pitchFamily="18" charset="0"/>
                  </a:rPr>
                  <a:t>f : </a:t>
                </a:r>
                <a:r>
                  <a:rPr lang="tr-TR" sz="1400" dirty="0" err="1">
                    <a:solidFill>
                      <a:schemeClr val="bg1"/>
                    </a:solidFill>
                    <a:latin typeface="Cambria Math" panose="02040503050406030204" pitchFamily="18" charset="0"/>
                  </a:rPr>
                  <a:t>loss</a:t>
                </a:r>
                <a:r>
                  <a:rPr lang="tr-TR" sz="1400" dirty="0">
                    <a:solidFill>
                      <a:schemeClr val="bg1"/>
                    </a:solidFill>
                    <a:latin typeface="Cambria Math" panose="02040503050406030204" pitchFamily="18" charset="0"/>
                  </a:rPr>
                  <a:t> </a:t>
                </a:r>
                <a:r>
                  <a:rPr lang="tr-TR" sz="1400" dirty="0" err="1">
                    <a:solidFill>
                      <a:schemeClr val="bg1"/>
                    </a:solidFill>
                    <a:latin typeface="Cambria Math" panose="02040503050406030204" pitchFamily="18" charset="0"/>
                  </a:rPr>
                  <a:t>function</a:t>
                </a:r>
                <a:endParaRPr lang="tr-TR" sz="1400" dirty="0">
                  <a:solidFill>
                    <a:schemeClr val="bg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tr-TR" sz="1400" i="1">
                              <a:solidFill>
                                <a:schemeClr val="bg1"/>
                              </a:solidFill>
                              <a:latin typeface="Cambria Math" panose="02040503050406030204" pitchFamily="18" charset="0"/>
                            </a:rPr>
                          </m:ctrlPr>
                        </m:sSubPr>
                        <m:e>
                          <m:r>
                            <a:rPr lang="tr-TR" sz="1400" i="1">
                              <a:solidFill>
                                <a:schemeClr val="bg1"/>
                              </a:solidFill>
                              <a:latin typeface="Cambria Math" panose="02040503050406030204" pitchFamily="18" charset="0"/>
                            </a:rPr>
                            <m:t>𝛽</m:t>
                          </m:r>
                        </m:e>
                        <m:sub>
                          <m:r>
                            <a:rPr lang="tr-TR" sz="1400" i="1">
                              <a:solidFill>
                                <a:schemeClr val="bg1"/>
                              </a:solidFill>
                              <a:latin typeface="Cambria Math" panose="02040503050406030204" pitchFamily="18" charset="0"/>
                            </a:rPr>
                            <m:t>1,2</m:t>
                          </m:r>
                        </m:sub>
                      </m:sSub>
                      <m:r>
                        <a:rPr lang="tr-TR" sz="1400">
                          <a:solidFill>
                            <a:schemeClr val="bg1"/>
                          </a:solidFill>
                          <a:latin typeface="Cambria Math" panose="02040503050406030204" pitchFamily="18" charset="0"/>
                        </a:rPr>
                        <m:t>:</m:t>
                      </m:r>
                      <m:r>
                        <m:rPr>
                          <m:sty m:val="p"/>
                        </m:rPr>
                        <a:rPr lang="tr-TR" sz="1400">
                          <a:solidFill>
                            <a:schemeClr val="bg1"/>
                          </a:solidFill>
                          <a:latin typeface="Cambria Math" panose="02040503050406030204" pitchFamily="18" charset="0"/>
                        </a:rPr>
                        <m:t>momentum</m:t>
                      </m:r>
                      <m:r>
                        <a:rPr lang="tr-TR" sz="1400">
                          <a:solidFill>
                            <a:schemeClr val="bg1"/>
                          </a:solidFill>
                          <a:latin typeface="Cambria Math" panose="02040503050406030204" pitchFamily="18" charset="0"/>
                        </a:rPr>
                        <m:t> </m:t>
                      </m:r>
                      <m:r>
                        <m:rPr>
                          <m:sty m:val="p"/>
                        </m:rPr>
                        <a:rPr lang="tr-TR" sz="1400">
                          <a:solidFill>
                            <a:schemeClr val="bg1"/>
                          </a:solidFill>
                          <a:latin typeface="Cambria Math" panose="02040503050406030204" pitchFamily="18" charset="0"/>
                        </a:rPr>
                        <m:t>parameters</m:t>
                      </m:r>
                    </m:oMath>
                  </m:oMathPara>
                </a14:m>
                <a:endParaRPr lang="tr-TR" sz="1400" dirty="0">
                  <a:solidFill>
                    <a:schemeClr val="bg1"/>
                  </a:solidFill>
                </a:endParaRPr>
              </a:p>
              <a:p>
                <a14:m>
                  <m:oMath xmlns:m="http://schemas.openxmlformats.org/officeDocument/2006/math">
                    <m:r>
                      <a:rPr lang="tr-TR" sz="1400" i="1">
                        <a:solidFill>
                          <a:schemeClr val="bg1"/>
                        </a:solidFill>
                        <a:latin typeface="Cambria Math" panose="02040503050406030204" pitchFamily="18" charset="0"/>
                      </a:rPr>
                      <m:t>𝜂</m:t>
                    </m:r>
                  </m:oMath>
                </a14:m>
                <a:r>
                  <a:rPr lang="tr-TR" sz="1400" dirty="0">
                    <a:solidFill>
                      <a:schemeClr val="bg1"/>
                    </a:solidFill>
                  </a:rPr>
                  <a:t>: </a:t>
                </a:r>
                <a:r>
                  <a:rPr lang="tr-TR" sz="1400" dirty="0" err="1">
                    <a:solidFill>
                      <a:schemeClr val="bg1"/>
                    </a:solidFill>
                  </a:rPr>
                  <a:t>initial</a:t>
                </a:r>
                <a:r>
                  <a:rPr lang="tr-TR" sz="1400" dirty="0">
                    <a:solidFill>
                      <a:schemeClr val="bg1"/>
                    </a:solidFill>
                  </a:rPr>
                  <a:t> </a:t>
                </a:r>
                <a:r>
                  <a:rPr lang="tr-TR" sz="1400" dirty="0" err="1">
                    <a:solidFill>
                      <a:schemeClr val="bg1"/>
                    </a:solidFill>
                  </a:rPr>
                  <a:t>learning</a:t>
                </a:r>
                <a:r>
                  <a:rPr lang="tr-TR" sz="1400" dirty="0">
                    <a:solidFill>
                      <a:schemeClr val="bg1"/>
                    </a:solidFill>
                  </a:rPr>
                  <a:t> rate</a:t>
                </a:r>
              </a:p>
              <a:p>
                <a14:m>
                  <m:oMath xmlns:m="http://schemas.openxmlformats.org/officeDocument/2006/math">
                    <m:sSub>
                      <m:sSubPr>
                        <m:ctrlPr>
                          <a:rPr lang="tr-TR" sz="1400" i="1">
                            <a:solidFill>
                              <a:schemeClr val="bg1"/>
                            </a:solidFill>
                            <a:latin typeface="Cambria Math" panose="02040503050406030204" pitchFamily="18" charset="0"/>
                          </a:rPr>
                        </m:ctrlPr>
                      </m:sSubPr>
                      <m:e>
                        <m:r>
                          <a:rPr lang="tr-TR" sz="1400" i="1">
                            <a:solidFill>
                              <a:schemeClr val="bg1"/>
                            </a:solidFill>
                            <a:latin typeface="Cambria Math" panose="02040503050406030204" pitchFamily="18" charset="0"/>
                          </a:rPr>
                          <m:t>𝑔</m:t>
                        </m:r>
                      </m:e>
                      <m:sub>
                        <m:r>
                          <a:rPr lang="tr-TR" sz="1400" i="1">
                            <a:solidFill>
                              <a:schemeClr val="bg1"/>
                            </a:solidFill>
                            <a:latin typeface="Cambria Math" panose="02040503050406030204" pitchFamily="18" charset="0"/>
                          </a:rPr>
                          <m:t>𝑡</m:t>
                        </m:r>
                      </m:sub>
                    </m:sSub>
                  </m:oMath>
                </a14:m>
                <a:r>
                  <a:rPr lang="tr-TR" sz="1400" dirty="0">
                    <a:solidFill>
                      <a:schemeClr val="bg1"/>
                    </a:solidFill>
                  </a:rPr>
                  <a:t>: </a:t>
                </a:r>
                <a:r>
                  <a:rPr lang="tr-TR" sz="1400" dirty="0" err="1">
                    <a:solidFill>
                      <a:schemeClr val="bg1"/>
                    </a:solidFill>
                  </a:rPr>
                  <a:t>gradient</a:t>
                </a:r>
                <a:r>
                  <a:rPr lang="tr-TR" sz="1400" dirty="0">
                    <a:solidFill>
                      <a:schemeClr val="bg1"/>
                    </a:solidFill>
                  </a:rPr>
                  <a:t> at time t </a:t>
                </a:r>
                <a:r>
                  <a:rPr lang="tr-TR" sz="1400" dirty="0" err="1">
                    <a:solidFill>
                      <a:schemeClr val="bg1"/>
                    </a:solidFill>
                  </a:rPr>
                  <a:t>along</a:t>
                </a:r>
                <a:r>
                  <a:rPr lang="tr-TR" sz="1400" dirty="0">
                    <a:solidFill>
                      <a:schemeClr val="bg1"/>
                    </a:solidFill>
                  </a:rPr>
                  <a:t> w</a:t>
                </a:r>
              </a:p>
            </p:txBody>
          </p:sp>
        </mc:Choice>
        <mc:Fallback xmlns="">
          <p:sp>
            <p:nvSpPr>
              <p:cNvPr id="2" name="Dikdörtgen 1">
                <a:extLst>
                  <a:ext uri="{FF2B5EF4-FFF2-40B4-BE49-F238E27FC236}">
                    <a16:creationId xmlns:a16="http://schemas.microsoft.com/office/drawing/2014/main" id="{A9E6D0CA-9CF1-7F4D-9BD5-DF2689252BF7}"/>
                  </a:ext>
                </a:extLst>
              </p:cNvPr>
              <p:cNvSpPr>
                <a:spLocks noRot="1" noChangeAspect="1" noMove="1" noResize="1" noEditPoints="1" noAdjustHandles="1" noChangeArrowheads="1" noChangeShapeType="1" noTextEdit="1"/>
              </p:cNvSpPr>
              <p:nvPr/>
            </p:nvSpPr>
            <p:spPr>
              <a:xfrm>
                <a:off x="1348750" y="1863119"/>
                <a:ext cx="2883722" cy="2565959"/>
              </a:xfrm>
              <a:prstGeom prst="rect">
                <a:avLst/>
              </a:prstGeom>
              <a:blipFill>
                <a:blip r:embed="rId6"/>
                <a:stretch>
                  <a:fillRect l="-437" b="-980"/>
                </a:stretch>
              </a:blipFill>
              <a:ln>
                <a:solidFill>
                  <a:srgbClr val="FFC000"/>
                </a:solidFill>
              </a:ln>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3" name="Dikdörtgen 2">
                <a:extLst>
                  <a:ext uri="{FF2B5EF4-FFF2-40B4-BE49-F238E27FC236}">
                    <a16:creationId xmlns:a16="http://schemas.microsoft.com/office/drawing/2014/main" id="{69C5BD9E-C15A-224D-8634-DCE32F5C398D}"/>
                  </a:ext>
                </a:extLst>
              </p:cNvPr>
              <p:cNvSpPr/>
              <p:nvPr/>
            </p:nvSpPr>
            <p:spPr>
              <a:xfrm>
                <a:off x="5249975" y="2183003"/>
                <a:ext cx="2407069" cy="1815882"/>
              </a:xfrm>
              <a:prstGeom prst="rect">
                <a:avLst/>
              </a:prstGeom>
              <a:ln w="12700">
                <a:solidFill>
                  <a:srgbClr val="FFC000"/>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tr-TR" sz="1400" i="1" smtClean="0">
                              <a:solidFill>
                                <a:schemeClr val="bg1"/>
                              </a:solidFill>
                              <a:latin typeface="Cambria Math" panose="02040503050406030204" pitchFamily="18" charset="0"/>
                            </a:rPr>
                          </m:ctrlPr>
                        </m:sSubPr>
                        <m:e>
                          <m:r>
                            <a:rPr lang="tr-TR" sz="1400" i="1">
                              <a:solidFill>
                                <a:schemeClr val="bg1"/>
                              </a:solidFill>
                              <a:latin typeface="Cambria Math" panose="02040503050406030204" pitchFamily="18" charset="0"/>
                            </a:rPr>
                            <m:t>𝑔</m:t>
                          </m:r>
                        </m:e>
                        <m:sub>
                          <m:r>
                            <a:rPr lang="tr-TR" sz="1400" i="1">
                              <a:solidFill>
                                <a:schemeClr val="bg1"/>
                              </a:solidFill>
                              <a:latin typeface="Cambria Math" panose="02040503050406030204" pitchFamily="18" charset="0"/>
                            </a:rPr>
                            <m:t>𝑡</m:t>
                          </m:r>
                        </m:sub>
                      </m:sSub>
                      <m:r>
                        <a:rPr lang="tr-TR" sz="1400" i="1">
                          <a:solidFill>
                            <a:schemeClr val="bg1"/>
                          </a:solidFill>
                          <a:latin typeface="Cambria Math" panose="02040503050406030204" pitchFamily="18" charset="0"/>
                        </a:rPr>
                        <m:t>=</m:t>
                      </m:r>
                      <m:sSub>
                        <m:sSubPr>
                          <m:ctrlPr>
                            <a:rPr lang="tr-TR" sz="1400" i="1">
                              <a:solidFill>
                                <a:schemeClr val="bg1"/>
                              </a:solidFill>
                              <a:latin typeface="Cambria Math" panose="02040503050406030204" pitchFamily="18" charset="0"/>
                              <a:ea typeface="Cambria Math" panose="02040503050406030204" pitchFamily="18" charset="0"/>
                            </a:rPr>
                          </m:ctrlPr>
                        </m:sSubPr>
                        <m:e>
                          <m:r>
                            <m:rPr>
                              <m:sty m:val="p"/>
                            </m:rPr>
                            <a:rPr lang="tr-TR" sz="1400" i="1">
                              <a:solidFill>
                                <a:schemeClr val="bg1"/>
                              </a:solidFill>
                              <a:latin typeface="Cambria Math" panose="02040503050406030204" pitchFamily="18" charset="0"/>
                              <a:ea typeface="Cambria Math" panose="02040503050406030204" pitchFamily="18" charset="0"/>
                            </a:rPr>
                            <m:t>∇</m:t>
                          </m:r>
                        </m:e>
                        <m:sub>
                          <m:r>
                            <a:rPr lang="tr-TR" sz="1400" i="1">
                              <a:solidFill>
                                <a:schemeClr val="bg1"/>
                              </a:solidFill>
                              <a:latin typeface="Cambria Math" panose="02040503050406030204" pitchFamily="18" charset="0"/>
                              <a:ea typeface="Cambria Math" panose="02040503050406030204" pitchFamily="18" charset="0"/>
                            </a:rPr>
                            <m:t>𝜃</m:t>
                          </m:r>
                        </m:sub>
                      </m:sSub>
                      <m:sSub>
                        <m:sSubPr>
                          <m:ctrlPr>
                            <a:rPr lang="tr-TR" sz="1400" i="1">
                              <a:solidFill>
                                <a:schemeClr val="bg1"/>
                              </a:solidFill>
                              <a:latin typeface="Cambria Math" panose="02040503050406030204" pitchFamily="18" charset="0"/>
                              <a:ea typeface="Cambria Math" panose="02040503050406030204" pitchFamily="18" charset="0"/>
                            </a:rPr>
                          </m:ctrlPr>
                        </m:sSubPr>
                        <m:e>
                          <m:r>
                            <a:rPr lang="tr-TR" sz="1400" i="1">
                              <a:solidFill>
                                <a:schemeClr val="bg1"/>
                              </a:solidFill>
                              <a:latin typeface="Cambria Math" panose="02040503050406030204" pitchFamily="18" charset="0"/>
                              <a:ea typeface="Cambria Math" panose="02040503050406030204" pitchFamily="18" charset="0"/>
                            </a:rPr>
                            <m:t>𝑓</m:t>
                          </m:r>
                        </m:e>
                        <m:sub>
                          <m:r>
                            <a:rPr lang="tr-TR" sz="1400" i="1">
                              <a:solidFill>
                                <a:schemeClr val="bg1"/>
                              </a:solidFill>
                              <a:latin typeface="Cambria Math" panose="02040503050406030204" pitchFamily="18" charset="0"/>
                              <a:ea typeface="Cambria Math" panose="02040503050406030204" pitchFamily="18" charset="0"/>
                            </a:rPr>
                            <m:t>𝑡</m:t>
                          </m:r>
                        </m:sub>
                      </m:sSub>
                      <m:r>
                        <a:rPr lang="tr-TR" sz="1400" i="1">
                          <a:solidFill>
                            <a:schemeClr val="bg1"/>
                          </a:solidFill>
                          <a:latin typeface="Cambria Math" panose="02040503050406030204" pitchFamily="18" charset="0"/>
                          <a:ea typeface="Cambria Math" panose="02040503050406030204" pitchFamily="18" charset="0"/>
                        </a:rPr>
                        <m:t>(</m:t>
                      </m:r>
                      <m:sSub>
                        <m:sSubPr>
                          <m:ctrlPr>
                            <a:rPr lang="tr-TR" sz="1400" i="1">
                              <a:solidFill>
                                <a:schemeClr val="bg1"/>
                              </a:solidFill>
                              <a:latin typeface="Cambria Math" panose="02040503050406030204" pitchFamily="18" charset="0"/>
                              <a:ea typeface="Cambria Math" panose="02040503050406030204" pitchFamily="18" charset="0"/>
                            </a:rPr>
                          </m:ctrlPr>
                        </m:sSubPr>
                        <m:e>
                          <m:r>
                            <a:rPr lang="tr-TR" sz="1400" i="1">
                              <a:solidFill>
                                <a:schemeClr val="bg1"/>
                              </a:solidFill>
                              <a:latin typeface="Cambria Math" panose="02040503050406030204" pitchFamily="18" charset="0"/>
                              <a:ea typeface="Cambria Math" panose="02040503050406030204" pitchFamily="18" charset="0"/>
                            </a:rPr>
                            <m:t>𝜃</m:t>
                          </m:r>
                        </m:e>
                        <m:sub>
                          <m:r>
                            <a:rPr lang="tr-TR" sz="1400" i="1">
                              <a:solidFill>
                                <a:schemeClr val="bg1"/>
                              </a:solidFill>
                              <a:latin typeface="Cambria Math" panose="02040503050406030204" pitchFamily="18" charset="0"/>
                              <a:ea typeface="Cambria Math" panose="02040503050406030204" pitchFamily="18" charset="0"/>
                            </a:rPr>
                            <m:t>𝑡</m:t>
                          </m:r>
                          <m:r>
                            <a:rPr lang="tr-TR" sz="1400" i="1">
                              <a:solidFill>
                                <a:schemeClr val="bg1"/>
                              </a:solidFill>
                              <a:latin typeface="Cambria Math" panose="02040503050406030204" pitchFamily="18" charset="0"/>
                              <a:ea typeface="Cambria Math" panose="02040503050406030204" pitchFamily="18" charset="0"/>
                            </a:rPr>
                            <m:t>−1</m:t>
                          </m:r>
                        </m:sub>
                      </m:sSub>
                      <m:r>
                        <a:rPr lang="tr-TR" sz="1400" i="1">
                          <a:solidFill>
                            <a:schemeClr val="bg1"/>
                          </a:solidFill>
                          <a:latin typeface="Cambria Math" panose="02040503050406030204" pitchFamily="18" charset="0"/>
                          <a:ea typeface="Cambria Math" panose="02040503050406030204" pitchFamily="18" charset="0"/>
                        </a:rPr>
                        <m:t>)</m:t>
                      </m:r>
                    </m:oMath>
                  </m:oMathPara>
                </a14:m>
                <a:endParaRPr lang="tr-TR" sz="1400" i="1" dirty="0">
                  <a:solidFill>
                    <a:schemeClr val="bg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1400" i="1" smtClean="0">
                              <a:solidFill>
                                <a:schemeClr val="bg1"/>
                              </a:solidFill>
                              <a:latin typeface="Cambria Math" panose="02040503050406030204" pitchFamily="18" charset="0"/>
                            </a:rPr>
                          </m:ctrlPr>
                        </m:sSubPr>
                        <m:e>
                          <m:r>
                            <a:rPr lang="tr-TR" sz="1400" i="1">
                              <a:solidFill>
                                <a:schemeClr val="bg1"/>
                              </a:solidFill>
                              <a:latin typeface="Cambria Math" panose="02040503050406030204" pitchFamily="18" charset="0"/>
                            </a:rPr>
                            <m:t>𝜐</m:t>
                          </m:r>
                        </m:e>
                        <m:sub>
                          <m:r>
                            <a:rPr lang="tr-TR" sz="1400" i="1">
                              <a:solidFill>
                                <a:schemeClr val="bg1"/>
                              </a:solidFill>
                              <a:latin typeface="Cambria Math" panose="02040503050406030204" pitchFamily="18" charset="0"/>
                            </a:rPr>
                            <m:t>𝑡</m:t>
                          </m:r>
                        </m:sub>
                      </m:sSub>
                      <m:r>
                        <a:rPr lang="tr-TR" sz="1400" i="1">
                          <a:solidFill>
                            <a:schemeClr val="bg1"/>
                          </a:solidFill>
                          <a:latin typeface="Cambria Math" panose="02040503050406030204" pitchFamily="18" charset="0"/>
                        </a:rPr>
                        <m:t>=</m:t>
                      </m:r>
                      <m:r>
                        <a:rPr lang="tr-TR" sz="1400" i="1">
                          <a:solidFill>
                            <a:schemeClr val="bg1"/>
                          </a:solidFill>
                          <a:latin typeface="Cambria Math" panose="02040503050406030204" pitchFamily="18" charset="0"/>
                        </a:rPr>
                        <m:t>𝛽</m:t>
                      </m:r>
                      <m:sSub>
                        <m:sSubPr>
                          <m:ctrlPr>
                            <a:rPr lang="tr-TR" sz="1400" i="1">
                              <a:solidFill>
                                <a:schemeClr val="bg1"/>
                              </a:solidFill>
                              <a:latin typeface="Cambria Math" panose="02040503050406030204" pitchFamily="18" charset="0"/>
                            </a:rPr>
                          </m:ctrlPr>
                        </m:sSubPr>
                        <m:e>
                          <m:r>
                            <a:rPr lang="tr-TR" sz="1400" i="1">
                              <a:solidFill>
                                <a:schemeClr val="bg1"/>
                              </a:solidFill>
                              <a:latin typeface="Cambria Math" panose="02040503050406030204" pitchFamily="18" charset="0"/>
                            </a:rPr>
                            <m:t>𝜐</m:t>
                          </m:r>
                        </m:e>
                        <m:sub>
                          <m:r>
                            <a:rPr lang="tr-TR" sz="1400" i="1">
                              <a:solidFill>
                                <a:schemeClr val="bg1"/>
                              </a:solidFill>
                              <a:latin typeface="Cambria Math" panose="02040503050406030204" pitchFamily="18" charset="0"/>
                            </a:rPr>
                            <m:t>𝑡</m:t>
                          </m:r>
                          <m:r>
                            <a:rPr lang="tr-TR" sz="1400" i="1">
                              <a:solidFill>
                                <a:schemeClr val="bg1"/>
                              </a:solidFill>
                              <a:latin typeface="Cambria Math" panose="02040503050406030204" pitchFamily="18" charset="0"/>
                            </a:rPr>
                            <m:t>−1</m:t>
                          </m:r>
                        </m:sub>
                      </m:sSub>
                      <m:r>
                        <a:rPr lang="tr-TR" sz="1400" i="1">
                          <a:solidFill>
                            <a:schemeClr val="bg1"/>
                          </a:solidFill>
                          <a:latin typeface="Cambria Math" panose="02040503050406030204" pitchFamily="18" charset="0"/>
                        </a:rPr>
                        <m:t>+(1−</m:t>
                      </m:r>
                      <m:r>
                        <a:rPr lang="tr-TR" sz="1400" i="1">
                          <a:solidFill>
                            <a:schemeClr val="bg1"/>
                          </a:solidFill>
                          <a:latin typeface="Cambria Math" panose="02040503050406030204" pitchFamily="18" charset="0"/>
                        </a:rPr>
                        <m:t>𝛽</m:t>
                      </m:r>
                      <m:r>
                        <a:rPr lang="tr-TR" sz="1400" i="1">
                          <a:solidFill>
                            <a:schemeClr val="bg1"/>
                          </a:solidFill>
                          <a:latin typeface="Cambria Math" panose="02040503050406030204" pitchFamily="18" charset="0"/>
                        </a:rPr>
                        <m:t>)</m:t>
                      </m:r>
                      <m:sSub>
                        <m:sSubPr>
                          <m:ctrlPr>
                            <a:rPr lang="tr-TR" sz="1400" i="1">
                              <a:solidFill>
                                <a:schemeClr val="bg1"/>
                              </a:solidFill>
                              <a:latin typeface="Cambria Math" panose="02040503050406030204" pitchFamily="18" charset="0"/>
                            </a:rPr>
                          </m:ctrlPr>
                        </m:sSubPr>
                        <m:e>
                          <m:r>
                            <a:rPr lang="tr-TR" sz="1400" i="1">
                              <a:solidFill>
                                <a:schemeClr val="bg1"/>
                              </a:solidFill>
                              <a:latin typeface="Cambria Math" panose="02040503050406030204" pitchFamily="18" charset="0"/>
                            </a:rPr>
                            <m:t>𝑔</m:t>
                          </m:r>
                        </m:e>
                        <m:sub>
                          <m:r>
                            <a:rPr lang="tr-TR" sz="1400" i="1">
                              <a:solidFill>
                                <a:schemeClr val="bg1"/>
                              </a:solidFill>
                              <a:latin typeface="Cambria Math" panose="02040503050406030204" pitchFamily="18" charset="0"/>
                            </a:rPr>
                            <m:t>𝑡</m:t>
                          </m:r>
                        </m:sub>
                      </m:sSub>
                    </m:oMath>
                  </m:oMathPara>
                </a14:m>
                <a:endParaRPr lang="tr-TR" sz="1400" dirty="0">
                  <a:solidFill>
                    <a:schemeClr val="bg1"/>
                  </a:solidFill>
                </a:endParaRPr>
              </a:p>
              <a:p>
                <a:endParaRPr lang="tr-TR" sz="1400" dirty="0">
                  <a:solidFill>
                    <a:schemeClr val="bg1"/>
                  </a:solidFill>
                </a:endParaRPr>
              </a:p>
              <a:p>
                <a:pPr/>
                <a14:m>
                  <m:oMathPara xmlns:m="http://schemas.openxmlformats.org/officeDocument/2006/math">
                    <m:oMathParaPr>
                      <m:jc m:val="centerGroup"/>
                    </m:oMathParaPr>
                    <m:oMath xmlns:m="http://schemas.openxmlformats.org/officeDocument/2006/math">
                      <m:sSub>
                        <m:sSubPr>
                          <m:ctrlPr>
                            <a:rPr lang="tr-TR" sz="1400" i="1" smtClean="0">
                              <a:solidFill>
                                <a:schemeClr val="bg1"/>
                              </a:solidFill>
                              <a:latin typeface="Cambria Math" panose="02040503050406030204" pitchFamily="18" charset="0"/>
                            </a:rPr>
                          </m:ctrlPr>
                        </m:sSubPr>
                        <m:e>
                          <m:r>
                            <m:rPr>
                              <m:sty m:val="p"/>
                            </m:rPr>
                            <a:rPr lang="el-GR" sz="1400" i="1">
                              <a:solidFill>
                                <a:schemeClr val="bg1"/>
                              </a:solidFill>
                              <a:latin typeface="Cambria Math" panose="02040503050406030204" pitchFamily="18" charset="0"/>
                              <a:ea typeface="Cambria Math" panose="02040503050406030204" pitchFamily="18" charset="0"/>
                            </a:rPr>
                            <m:t>θ</m:t>
                          </m:r>
                        </m:e>
                        <m:sub>
                          <m:r>
                            <a:rPr lang="tr-TR" sz="1400" i="1">
                              <a:solidFill>
                                <a:schemeClr val="bg1"/>
                              </a:solidFill>
                              <a:latin typeface="Cambria Math" panose="02040503050406030204" pitchFamily="18" charset="0"/>
                            </a:rPr>
                            <m:t>𝑡</m:t>
                          </m:r>
                        </m:sub>
                      </m:sSub>
                      <m:r>
                        <a:rPr lang="tr-TR" sz="1400" i="0">
                          <a:solidFill>
                            <a:schemeClr val="bg1"/>
                          </a:solidFill>
                          <a:latin typeface="Cambria Math" panose="02040503050406030204" pitchFamily="18" charset="0"/>
                        </a:rPr>
                        <m:t>=</m:t>
                      </m:r>
                      <m:sSub>
                        <m:sSubPr>
                          <m:ctrlPr>
                            <a:rPr lang="tr-TR" sz="1400" i="1">
                              <a:solidFill>
                                <a:schemeClr val="bg1"/>
                              </a:solidFill>
                              <a:latin typeface="Cambria Math" panose="02040503050406030204" pitchFamily="18" charset="0"/>
                            </a:rPr>
                          </m:ctrlPr>
                        </m:sSubPr>
                        <m:e>
                          <m:r>
                            <m:rPr>
                              <m:sty m:val="p"/>
                            </m:rPr>
                            <a:rPr lang="el-GR" sz="1400" i="1">
                              <a:solidFill>
                                <a:schemeClr val="bg1"/>
                              </a:solidFill>
                              <a:latin typeface="Cambria Math" panose="02040503050406030204" pitchFamily="18" charset="0"/>
                              <a:ea typeface="Cambria Math" panose="02040503050406030204" pitchFamily="18" charset="0"/>
                            </a:rPr>
                            <m:t>θ</m:t>
                          </m:r>
                        </m:e>
                        <m:sub>
                          <m:r>
                            <a:rPr lang="tr-TR" sz="1400" i="1">
                              <a:solidFill>
                                <a:schemeClr val="bg1"/>
                              </a:solidFill>
                              <a:latin typeface="Cambria Math" panose="02040503050406030204" pitchFamily="18" charset="0"/>
                            </a:rPr>
                            <m:t>𝑡</m:t>
                          </m:r>
                          <m:r>
                            <a:rPr lang="tr-TR" sz="1400" b="0" i="1" smtClean="0">
                              <a:solidFill>
                                <a:schemeClr val="bg1"/>
                              </a:solidFill>
                              <a:latin typeface="Cambria Math" panose="02040503050406030204" pitchFamily="18" charset="0"/>
                            </a:rPr>
                            <m:t>−1</m:t>
                          </m:r>
                        </m:sub>
                      </m:sSub>
                      <m:r>
                        <a:rPr lang="tr-TR" sz="1400" i="0">
                          <a:solidFill>
                            <a:schemeClr val="bg1"/>
                          </a:solidFill>
                          <a:latin typeface="Cambria Math" panose="02040503050406030204" pitchFamily="18" charset="0"/>
                        </a:rPr>
                        <m:t>−</m:t>
                      </m:r>
                      <m:r>
                        <a:rPr lang="tr-TR" sz="1400" i="1">
                          <a:solidFill>
                            <a:schemeClr val="bg1"/>
                          </a:solidFill>
                          <a:latin typeface="Cambria Math" panose="02040503050406030204" pitchFamily="18" charset="0"/>
                        </a:rPr>
                        <m:t>𝜂</m:t>
                      </m:r>
                      <m:sSub>
                        <m:sSubPr>
                          <m:ctrlPr>
                            <a:rPr lang="tr-TR" sz="1400" i="1">
                              <a:solidFill>
                                <a:schemeClr val="bg1"/>
                              </a:solidFill>
                              <a:latin typeface="Cambria Math" panose="02040503050406030204" pitchFamily="18" charset="0"/>
                            </a:rPr>
                          </m:ctrlPr>
                        </m:sSubPr>
                        <m:e>
                          <m:r>
                            <a:rPr lang="tr-TR" sz="1400" i="1">
                              <a:solidFill>
                                <a:schemeClr val="bg1"/>
                              </a:solidFill>
                              <a:latin typeface="Cambria Math" panose="02040503050406030204" pitchFamily="18" charset="0"/>
                            </a:rPr>
                            <m:t>𝜐</m:t>
                          </m:r>
                        </m:e>
                        <m:sub>
                          <m:r>
                            <a:rPr lang="tr-TR" sz="1400" b="0" i="1" smtClean="0">
                              <a:solidFill>
                                <a:schemeClr val="bg1"/>
                              </a:solidFill>
                              <a:latin typeface="Cambria Math" panose="02040503050406030204" pitchFamily="18" charset="0"/>
                            </a:rPr>
                            <m:t>𝑡</m:t>
                          </m:r>
                        </m:sub>
                      </m:sSub>
                    </m:oMath>
                  </m:oMathPara>
                </a14:m>
                <a:endParaRPr lang="tr-TR" sz="1400" dirty="0">
                  <a:solidFill>
                    <a:schemeClr val="bg1"/>
                  </a:solidFill>
                </a:endParaRPr>
              </a:p>
              <a:p>
                <a:endParaRPr lang="tr-TR" sz="1400" dirty="0">
                  <a:solidFill>
                    <a:schemeClr val="bg1"/>
                  </a:solidFill>
                </a:endParaRPr>
              </a:p>
              <a:p>
                <a:r>
                  <a:rPr lang="tr-TR" sz="1400" i="1" dirty="0">
                    <a:solidFill>
                      <a:schemeClr val="bg1"/>
                    </a:solidFill>
                    <a:latin typeface="Cambria Math" panose="02040503050406030204" pitchFamily="18" charset="0"/>
                  </a:rPr>
                  <a:t>f : </a:t>
                </a:r>
                <a:r>
                  <a:rPr lang="tr-TR" sz="1400" dirty="0" err="1">
                    <a:solidFill>
                      <a:schemeClr val="bg1"/>
                    </a:solidFill>
                    <a:latin typeface="Cambria Math" panose="02040503050406030204" pitchFamily="18" charset="0"/>
                  </a:rPr>
                  <a:t>loss</a:t>
                </a:r>
                <a:r>
                  <a:rPr lang="tr-TR" sz="1400" dirty="0">
                    <a:solidFill>
                      <a:schemeClr val="bg1"/>
                    </a:solidFill>
                    <a:latin typeface="Cambria Math" panose="02040503050406030204" pitchFamily="18" charset="0"/>
                  </a:rPr>
                  <a:t> </a:t>
                </a:r>
                <a:r>
                  <a:rPr lang="tr-TR" sz="1400" dirty="0" err="1">
                    <a:solidFill>
                      <a:schemeClr val="bg1"/>
                    </a:solidFill>
                    <a:latin typeface="Cambria Math" panose="02040503050406030204" pitchFamily="18" charset="0"/>
                  </a:rPr>
                  <a:t>function</a:t>
                </a:r>
                <a:endParaRPr lang="tr-TR" sz="1400" dirty="0">
                  <a:solidFill>
                    <a:schemeClr val="bg1"/>
                  </a:solidFill>
                </a:endParaRPr>
              </a:p>
              <a:p>
                <a14:m>
                  <m:oMath xmlns:m="http://schemas.openxmlformats.org/officeDocument/2006/math">
                    <m:r>
                      <a:rPr lang="tr-TR" sz="1400" i="1">
                        <a:solidFill>
                          <a:schemeClr val="bg1"/>
                        </a:solidFill>
                        <a:latin typeface="Cambria Math" panose="02040503050406030204" pitchFamily="18" charset="0"/>
                      </a:rPr>
                      <m:t>𝜂</m:t>
                    </m:r>
                  </m:oMath>
                </a14:m>
                <a:r>
                  <a:rPr lang="tr-TR" sz="1400" dirty="0">
                    <a:solidFill>
                      <a:schemeClr val="bg1"/>
                    </a:solidFill>
                  </a:rPr>
                  <a:t>: initial </a:t>
                </a:r>
                <a:r>
                  <a:rPr lang="tr-TR" sz="1400" dirty="0" err="1">
                    <a:solidFill>
                      <a:schemeClr val="bg1"/>
                    </a:solidFill>
                  </a:rPr>
                  <a:t>learning</a:t>
                </a:r>
                <a:r>
                  <a:rPr lang="tr-TR" sz="1400" dirty="0">
                    <a:solidFill>
                      <a:schemeClr val="bg1"/>
                    </a:solidFill>
                  </a:rPr>
                  <a:t> rate</a:t>
                </a:r>
              </a:p>
              <a:p>
                <a14:m>
                  <m:oMath xmlns:m="http://schemas.openxmlformats.org/officeDocument/2006/math">
                    <m:r>
                      <a:rPr lang="tr-TR" sz="1400" i="1">
                        <a:solidFill>
                          <a:schemeClr val="bg1"/>
                        </a:solidFill>
                        <a:latin typeface="Cambria Math" panose="02040503050406030204" pitchFamily="18" charset="0"/>
                      </a:rPr>
                      <m:t>𝛽</m:t>
                    </m:r>
                  </m:oMath>
                </a14:m>
                <a:r>
                  <a:rPr lang="tr-TR" sz="1400" dirty="0">
                    <a:solidFill>
                      <a:schemeClr val="bg1"/>
                    </a:solidFill>
                  </a:rPr>
                  <a:t>: momentum </a:t>
                </a:r>
                <a:r>
                  <a:rPr lang="tr-TR" sz="1400" dirty="0" err="1">
                    <a:solidFill>
                      <a:schemeClr val="bg1"/>
                    </a:solidFill>
                  </a:rPr>
                  <a:t>parameter</a:t>
                </a:r>
                <a:endParaRPr lang="tr-TR" sz="1400" dirty="0">
                  <a:solidFill>
                    <a:schemeClr val="bg1"/>
                  </a:solidFill>
                </a:endParaRPr>
              </a:p>
            </p:txBody>
          </p:sp>
        </mc:Choice>
        <mc:Fallback xmlns="">
          <p:sp>
            <p:nvSpPr>
              <p:cNvPr id="3" name="Dikdörtgen 2">
                <a:extLst>
                  <a:ext uri="{FF2B5EF4-FFF2-40B4-BE49-F238E27FC236}">
                    <a16:creationId xmlns:a16="http://schemas.microsoft.com/office/drawing/2014/main" id="{69C5BD9E-C15A-224D-8634-DCE32F5C398D}"/>
                  </a:ext>
                </a:extLst>
              </p:cNvPr>
              <p:cNvSpPr>
                <a:spLocks noRot="1" noChangeAspect="1" noMove="1" noResize="1" noEditPoints="1" noAdjustHandles="1" noChangeArrowheads="1" noChangeShapeType="1" noTextEdit="1"/>
              </p:cNvSpPr>
              <p:nvPr/>
            </p:nvSpPr>
            <p:spPr>
              <a:xfrm>
                <a:off x="5249975" y="2183003"/>
                <a:ext cx="2407069" cy="1815882"/>
              </a:xfrm>
              <a:prstGeom prst="rect">
                <a:avLst/>
              </a:prstGeom>
              <a:blipFill>
                <a:blip r:embed="rId7"/>
                <a:stretch>
                  <a:fillRect l="-521" b="-2069"/>
                </a:stretch>
              </a:blipFill>
              <a:ln w="12700">
                <a:solidFill>
                  <a:srgbClr val="FFC000"/>
                </a:solidFill>
              </a:ln>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4" name="Dikdörtgen 3">
                <a:extLst>
                  <a:ext uri="{FF2B5EF4-FFF2-40B4-BE49-F238E27FC236}">
                    <a16:creationId xmlns:a16="http://schemas.microsoft.com/office/drawing/2014/main" id="{1823C8E7-6979-E54F-8FAB-E286AC98B16C}"/>
                  </a:ext>
                </a:extLst>
              </p:cNvPr>
              <p:cNvSpPr/>
              <p:nvPr/>
            </p:nvSpPr>
            <p:spPr>
              <a:xfrm>
                <a:off x="8225547" y="1832168"/>
                <a:ext cx="3818289" cy="2716128"/>
              </a:xfrm>
              <a:prstGeom prst="rect">
                <a:avLst/>
              </a:prstGeom>
              <a:ln w="12700">
                <a:solidFill>
                  <a:srgbClr val="FFC000"/>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tr-TR" sz="1400" i="1" smtClean="0">
                              <a:solidFill>
                                <a:schemeClr val="bg1"/>
                              </a:solidFill>
                              <a:latin typeface="Cambria Math" panose="02040503050406030204" pitchFamily="18" charset="0"/>
                            </a:rPr>
                          </m:ctrlPr>
                        </m:sSubPr>
                        <m:e>
                          <m:r>
                            <a:rPr lang="tr-TR" sz="1400" i="1">
                              <a:solidFill>
                                <a:schemeClr val="bg1"/>
                              </a:solidFill>
                              <a:latin typeface="Cambria Math" panose="02040503050406030204" pitchFamily="18" charset="0"/>
                            </a:rPr>
                            <m:t>𝑔</m:t>
                          </m:r>
                        </m:e>
                        <m:sub>
                          <m:r>
                            <a:rPr lang="tr-TR" sz="1400" i="1">
                              <a:solidFill>
                                <a:schemeClr val="bg1"/>
                              </a:solidFill>
                              <a:latin typeface="Cambria Math" panose="02040503050406030204" pitchFamily="18" charset="0"/>
                            </a:rPr>
                            <m:t>𝑡</m:t>
                          </m:r>
                        </m:sub>
                      </m:sSub>
                      <m:r>
                        <a:rPr lang="tr-TR" sz="1400" i="1">
                          <a:solidFill>
                            <a:schemeClr val="bg1"/>
                          </a:solidFill>
                          <a:latin typeface="Cambria Math" panose="02040503050406030204" pitchFamily="18" charset="0"/>
                        </a:rPr>
                        <m:t>=</m:t>
                      </m:r>
                      <m:sSub>
                        <m:sSubPr>
                          <m:ctrlPr>
                            <a:rPr lang="tr-TR" sz="1400" i="1">
                              <a:solidFill>
                                <a:schemeClr val="bg1"/>
                              </a:solidFill>
                              <a:latin typeface="Cambria Math" panose="02040503050406030204" pitchFamily="18" charset="0"/>
                              <a:ea typeface="Cambria Math" panose="02040503050406030204" pitchFamily="18" charset="0"/>
                            </a:rPr>
                          </m:ctrlPr>
                        </m:sSubPr>
                        <m:e>
                          <m:r>
                            <m:rPr>
                              <m:sty m:val="p"/>
                            </m:rPr>
                            <a:rPr lang="tr-TR" sz="1400" i="1">
                              <a:solidFill>
                                <a:schemeClr val="bg1"/>
                              </a:solidFill>
                              <a:latin typeface="Cambria Math" panose="02040503050406030204" pitchFamily="18" charset="0"/>
                              <a:ea typeface="Cambria Math" panose="02040503050406030204" pitchFamily="18" charset="0"/>
                            </a:rPr>
                            <m:t>∇</m:t>
                          </m:r>
                        </m:e>
                        <m:sub>
                          <m:r>
                            <a:rPr lang="tr-TR" sz="1400" i="1">
                              <a:solidFill>
                                <a:schemeClr val="bg1"/>
                              </a:solidFill>
                              <a:latin typeface="Cambria Math" panose="02040503050406030204" pitchFamily="18" charset="0"/>
                              <a:ea typeface="Cambria Math" panose="02040503050406030204" pitchFamily="18" charset="0"/>
                            </a:rPr>
                            <m:t>𝜃</m:t>
                          </m:r>
                        </m:sub>
                      </m:sSub>
                      <m:sSub>
                        <m:sSubPr>
                          <m:ctrlPr>
                            <a:rPr lang="tr-TR" sz="1400" i="1">
                              <a:solidFill>
                                <a:schemeClr val="bg1"/>
                              </a:solidFill>
                              <a:latin typeface="Cambria Math" panose="02040503050406030204" pitchFamily="18" charset="0"/>
                              <a:ea typeface="Cambria Math" panose="02040503050406030204" pitchFamily="18" charset="0"/>
                            </a:rPr>
                          </m:ctrlPr>
                        </m:sSubPr>
                        <m:e>
                          <m:r>
                            <a:rPr lang="tr-TR" sz="1400" i="1">
                              <a:solidFill>
                                <a:schemeClr val="bg1"/>
                              </a:solidFill>
                              <a:latin typeface="Cambria Math" panose="02040503050406030204" pitchFamily="18" charset="0"/>
                              <a:ea typeface="Cambria Math" panose="02040503050406030204" pitchFamily="18" charset="0"/>
                            </a:rPr>
                            <m:t>𝑓</m:t>
                          </m:r>
                        </m:e>
                        <m:sub>
                          <m:r>
                            <a:rPr lang="tr-TR" sz="1400" i="1">
                              <a:solidFill>
                                <a:schemeClr val="bg1"/>
                              </a:solidFill>
                              <a:latin typeface="Cambria Math" panose="02040503050406030204" pitchFamily="18" charset="0"/>
                              <a:ea typeface="Cambria Math" panose="02040503050406030204" pitchFamily="18" charset="0"/>
                            </a:rPr>
                            <m:t>𝑡</m:t>
                          </m:r>
                        </m:sub>
                      </m:sSub>
                      <m:r>
                        <a:rPr lang="tr-TR" sz="1400" i="1">
                          <a:solidFill>
                            <a:schemeClr val="bg1"/>
                          </a:solidFill>
                          <a:latin typeface="Cambria Math" panose="02040503050406030204" pitchFamily="18" charset="0"/>
                          <a:ea typeface="Cambria Math" panose="02040503050406030204" pitchFamily="18" charset="0"/>
                        </a:rPr>
                        <m:t>(</m:t>
                      </m:r>
                      <m:sSub>
                        <m:sSubPr>
                          <m:ctrlPr>
                            <a:rPr lang="tr-TR" sz="1400" i="1">
                              <a:solidFill>
                                <a:schemeClr val="bg1"/>
                              </a:solidFill>
                              <a:latin typeface="Cambria Math" panose="02040503050406030204" pitchFamily="18" charset="0"/>
                              <a:ea typeface="Cambria Math" panose="02040503050406030204" pitchFamily="18" charset="0"/>
                            </a:rPr>
                          </m:ctrlPr>
                        </m:sSubPr>
                        <m:e>
                          <m:r>
                            <a:rPr lang="tr-TR" sz="1400" i="1">
                              <a:solidFill>
                                <a:schemeClr val="bg1"/>
                              </a:solidFill>
                              <a:latin typeface="Cambria Math" panose="02040503050406030204" pitchFamily="18" charset="0"/>
                              <a:ea typeface="Cambria Math" panose="02040503050406030204" pitchFamily="18" charset="0"/>
                            </a:rPr>
                            <m:t>𝜃</m:t>
                          </m:r>
                        </m:e>
                        <m:sub>
                          <m:r>
                            <a:rPr lang="tr-TR" sz="1400" i="1">
                              <a:solidFill>
                                <a:schemeClr val="bg1"/>
                              </a:solidFill>
                              <a:latin typeface="Cambria Math" panose="02040503050406030204" pitchFamily="18" charset="0"/>
                              <a:ea typeface="Cambria Math" panose="02040503050406030204" pitchFamily="18" charset="0"/>
                            </a:rPr>
                            <m:t>𝑡</m:t>
                          </m:r>
                          <m:r>
                            <a:rPr lang="tr-TR" sz="1400" i="1">
                              <a:solidFill>
                                <a:schemeClr val="bg1"/>
                              </a:solidFill>
                              <a:latin typeface="Cambria Math" panose="02040503050406030204" pitchFamily="18" charset="0"/>
                              <a:ea typeface="Cambria Math" panose="02040503050406030204" pitchFamily="18" charset="0"/>
                            </a:rPr>
                            <m:t>−1</m:t>
                          </m:r>
                        </m:sub>
                      </m:sSub>
                      <m:r>
                        <a:rPr lang="tr-TR" sz="1400" i="1">
                          <a:solidFill>
                            <a:schemeClr val="bg1"/>
                          </a:solidFill>
                          <a:latin typeface="Cambria Math" panose="02040503050406030204" pitchFamily="18" charset="0"/>
                          <a:ea typeface="Cambria Math" panose="02040503050406030204" pitchFamily="18" charset="0"/>
                        </a:rPr>
                        <m:t>)</m:t>
                      </m:r>
                    </m:oMath>
                  </m:oMathPara>
                </a14:m>
                <a:endParaRPr lang="tr-TR" sz="1400" i="1" dirty="0">
                  <a:solidFill>
                    <a:schemeClr val="bg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1400" i="1" smtClean="0">
                              <a:solidFill>
                                <a:schemeClr val="bg1"/>
                              </a:solidFill>
                              <a:latin typeface="Cambria Math" panose="02040503050406030204" pitchFamily="18" charset="0"/>
                            </a:rPr>
                          </m:ctrlPr>
                        </m:sSubPr>
                        <m:e>
                          <m:r>
                            <a:rPr lang="tr-TR" sz="1400" i="1">
                              <a:solidFill>
                                <a:schemeClr val="bg1"/>
                              </a:solidFill>
                              <a:latin typeface="Cambria Math" panose="02040503050406030204" pitchFamily="18" charset="0"/>
                            </a:rPr>
                            <m:t>𝑚</m:t>
                          </m:r>
                        </m:e>
                        <m:sub>
                          <m:r>
                            <a:rPr lang="tr-TR" sz="1400" i="1">
                              <a:solidFill>
                                <a:schemeClr val="bg1"/>
                              </a:solidFill>
                              <a:latin typeface="Cambria Math" panose="02040503050406030204" pitchFamily="18" charset="0"/>
                            </a:rPr>
                            <m:t>𝑡</m:t>
                          </m:r>
                        </m:sub>
                      </m:sSub>
                      <m:r>
                        <a:rPr lang="tr-TR" sz="1400" i="1">
                          <a:solidFill>
                            <a:schemeClr val="bg1"/>
                          </a:solidFill>
                          <a:latin typeface="Cambria Math" panose="02040503050406030204" pitchFamily="18" charset="0"/>
                        </a:rPr>
                        <m:t>=</m:t>
                      </m:r>
                      <m:sSub>
                        <m:sSubPr>
                          <m:ctrlPr>
                            <a:rPr lang="tr-TR" sz="1400" i="1">
                              <a:solidFill>
                                <a:schemeClr val="bg1"/>
                              </a:solidFill>
                              <a:latin typeface="Cambria Math" panose="02040503050406030204" pitchFamily="18" charset="0"/>
                            </a:rPr>
                          </m:ctrlPr>
                        </m:sSubPr>
                        <m:e>
                          <m:r>
                            <a:rPr lang="tr-TR" sz="1400" i="1">
                              <a:solidFill>
                                <a:schemeClr val="bg1"/>
                              </a:solidFill>
                              <a:latin typeface="Cambria Math" panose="02040503050406030204" pitchFamily="18" charset="0"/>
                            </a:rPr>
                            <m:t>𝛽</m:t>
                          </m:r>
                        </m:e>
                        <m:sub>
                          <m:r>
                            <a:rPr lang="tr-TR" sz="1400" i="1">
                              <a:solidFill>
                                <a:schemeClr val="bg1"/>
                              </a:solidFill>
                              <a:latin typeface="Cambria Math" panose="02040503050406030204" pitchFamily="18" charset="0"/>
                            </a:rPr>
                            <m:t>1</m:t>
                          </m:r>
                        </m:sub>
                      </m:sSub>
                      <m:sSub>
                        <m:sSubPr>
                          <m:ctrlPr>
                            <a:rPr lang="tr-TR" sz="1400" i="1">
                              <a:solidFill>
                                <a:schemeClr val="bg1"/>
                              </a:solidFill>
                              <a:latin typeface="Cambria Math" panose="02040503050406030204" pitchFamily="18" charset="0"/>
                            </a:rPr>
                          </m:ctrlPr>
                        </m:sSubPr>
                        <m:e>
                          <m:r>
                            <a:rPr lang="tr-TR" sz="1400" i="1">
                              <a:solidFill>
                                <a:schemeClr val="bg1"/>
                              </a:solidFill>
                              <a:latin typeface="Cambria Math" panose="02040503050406030204" pitchFamily="18" charset="0"/>
                            </a:rPr>
                            <m:t>𝑚</m:t>
                          </m:r>
                        </m:e>
                        <m:sub>
                          <m:r>
                            <a:rPr lang="tr-TR" sz="1400" i="1">
                              <a:solidFill>
                                <a:schemeClr val="bg1"/>
                              </a:solidFill>
                              <a:latin typeface="Cambria Math" panose="02040503050406030204" pitchFamily="18" charset="0"/>
                            </a:rPr>
                            <m:t>𝑡</m:t>
                          </m:r>
                          <m:r>
                            <a:rPr lang="tr-TR" sz="1400" i="1">
                              <a:solidFill>
                                <a:schemeClr val="bg1"/>
                              </a:solidFill>
                              <a:latin typeface="Cambria Math" panose="02040503050406030204" pitchFamily="18" charset="0"/>
                            </a:rPr>
                            <m:t>−1</m:t>
                          </m:r>
                        </m:sub>
                      </m:sSub>
                      <m:r>
                        <a:rPr lang="tr-TR" sz="1400" i="1">
                          <a:solidFill>
                            <a:schemeClr val="bg1"/>
                          </a:solidFill>
                          <a:latin typeface="Cambria Math" panose="02040503050406030204" pitchFamily="18" charset="0"/>
                        </a:rPr>
                        <m:t>+(1−</m:t>
                      </m:r>
                      <m:sSub>
                        <m:sSubPr>
                          <m:ctrlPr>
                            <a:rPr lang="tr-TR" sz="1400" i="1">
                              <a:solidFill>
                                <a:schemeClr val="bg1"/>
                              </a:solidFill>
                              <a:latin typeface="Cambria Math" panose="02040503050406030204" pitchFamily="18" charset="0"/>
                            </a:rPr>
                          </m:ctrlPr>
                        </m:sSubPr>
                        <m:e>
                          <m:r>
                            <a:rPr lang="tr-TR" sz="1400" i="1">
                              <a:solidFill>
                                <a:schemeClr val="bg1"/>
                              </a:solidFill>
                              <a:latin typeface="Cambria Math" panose="02040503050406030204" pitchFamily="18" charset="0"/>
                            </a:rPr>
                            <m:t>𝛽</m:t>
                          </m:r>
                        </m:e>
                        <m:sub>
                          <m:r>
                            <a:rPr lang="tr-TR" sz="1400" i="1">
                              <a:solidFill>
                                <a:schemeClr val="bg1"/>
                              </a:solidFill>
                              <a:latin typeface="Cambria Math" panose="02040503050406030204" pitchFamily="18" charset="0"/>
                            </a:rPr>
                            <m:t>1</m:t>
                          </m:r>
                        </m:sub>
                      </m:sSub>
                      <m:r>
                        <a:rPr lang="tr-TR" sz="1400" i="1">
                          <a:solidFill>
                            <a:schemeClr val="bg1"/>
                          </a:solidFill>
                          <a:latin typeface="Cambria Math" panose="02040503050406030204" pitchFamily="18" charset="0"/>
                        </a:rPr>
                        <m:t>)</m:t>
                      </m:r>
                      <m:sSub>
                        <m:sSubPr>
                          <m:ctrlPr>
                            <a:rPr lang="tr-TR" sz="1400" i="1">
                              <a:solidFill>
                                <a:schemeClr val="bg1"/>
                              </a:solidFill>
                              <a:latin typeface="Cambria Math" panose="02040503050406030204" pitchFamily="18" charset="0"/>
                            </a:rPr>
                          </m:ctrlPr>
                        </m:sSubPr>
                        <m:e>
                          <m:r>
                            <a:rPr lang="tr-TR" sz="1400" i="1">
                              <a:solidFill>
                                <a:schemeClr val="bg1"/>
                              </a:solidFill>
                              <a:latin typeface="Cambria Math" panose="02040503050406030204" pitchFamily="18" charset="0"/>
                            </a:rPr>
                            <m:t>𝑔</m:t>
                          </m:r>
                        </m:e>
                        <m:sub>
                          <m:r>
                            <a:rPr lang="tr-TR" sz="1400" i="1">
                              <a:solidFill>
                                <a:schemeClr val="bg1"/>
                              </a:solidFill>
                              <a:latin typeface="Cambria Math" panose="02040503050406030204" pitchFamily="18" charset="0"/>
                            </a:rPr>
                            <m:t>𝑡</m:t>
                          </m:r>
                        </m:sub>
                      </m:sSub>
                    </m:oMath>
                  </m:oMathPara>
                </a14:m>
                <a:endParaRPr lang="tr-TR" sz="1400" i="1" dirty="0">
                  <a:solidFill>
                    <a:schemeClr val="bg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tr-TR" sz="1400" i="1" smtClean="0">
                              <a:solidFill>
                                <a:schemeClr val="bg1"/>
                              </a:solidFill>
                              <a:latin typeface="Cambria Math" panose="02040503050406030204" pitchFamily="18" charset="0"/>
                            </a:rPr>
                          </m:ctrlPr>
                        </m:sSubPr>
                        <m:e>
                          <m:r>
                            <a:rPr lang="tr-TR" sz="1400" i="1">
                              <a:solidFill>
                                <a:schemeClr val="bg1"/>
                              </a:solidFill>
                              <a:latin typeface="Cambria Math" panose="02040503050406030204" pitchFamily="18" charset="0"/>
                            </a:rPr>
                            <m:t>𝜐</m:t>
                          </m:r>
                        </m:e>
                        <m:sub>
                          <m:r>
                            <a:rPr lang="tr-TR" sz="1400" i="1">
                              <a:solidFill>
                                <a:schemeClr val="bg1"/>
                              </a:solidFill>
                              <a:latin typeface="Cambria Math" panose="02040503050406030204" pitchFamily="18" charset="0"/>
                            </a:rPr>
                            <m:t>𝑡</m:t>
                          </m:r>
                        </m:sub>
                      </m:sSub>
                      <m:r>
                        <a:rPr lang="tr-TR" sz="1400" i="1">
                          <a:solidFill>
                            <a:schemeClr val="bg1"/>
                          </a:solidFill>
                          <a:latin typeface="Cambria Math" panose="02040503050406030204" pitchFamily="18" charset="0"/>
                        </a:rPr>
                        <m:t>=</m:t>
                      </m:r>
                      <m:sSub>
                        <m:sSubPr>
                          <m:ctrlPr>
                            <a:rPr lang="tr-TR" sz="1400" i="1">
                              <a:solidFill>
                                <a:schemeClr val="bg1"/>
                              </a:solidFill>
                              <a:latin typeface="Cambria Math" panose="02040503050406030204" pitchFamily="18" charset="0"/>
                            </a:rPr>
                          </m:ctrlPr>
                        </m:sSubPr>
                        <m:e>
                          <m:r>
                            <a:rPr lang="tr-TR" sz="1400" i="1">
                              <a:solidFill>
                                <a:schemeClr val="bg1"/>
                              </a:solidFill>
                              <a:latin typeface="Cambria Math" panose="02040503050406030204" pitchFamily="18" charset="0"/>
                            </a:rPr>
                            <m:t>𝛽</m:t>
                          </m:r>
                        </m:e>
                        <m:sub>
                          <m:r>
                            <a:rPr lang="tr-TR" sz="1400" i="1">
                              <a:solidFill>
                                <a:schemeClr val="bg1"/>
                              </a:solidFill>
                              <a:latin typeface="Cambria Math" panose="02040503050406030204" pitchFamily="18" charset="0"/>
                            </a:rPr>
                            <m:t>2</m:t>
                          </m:r>
                        </m:sub>
                      </m:sSub>
                      <m:sSub>
                        <m:sSubPr>
                          <m:ctrlPr>
                            <a:rPr lang="tr-TR" sz="1400" i="1">
                              <a:solidFill>
                                <a:schemeClr val="bg1"/>
                              </a:solidFill>
                              <a:latin typeface="Cambria Math" panose="02040503050406030204" pitchFamily="18" charset="0"/>
                            </a:rPr>
                          </m:ctrlPr>
                        </m:sSubPr>
                        <m:e>
                          <m:r>
                            <a:rPr lang="tr-TR" sz="1400" i="1">
                              <a:solidFill>
                                <a:schemeClr val="bg1"/>
                              </a:solidFill>
                              <a:latin typeface="Cambria Math" panose="02040503050406030204" pitchFamily="18" charset="0"/>
                            </a:rPr>
                            <m:t>𝜐</m:t>
                          </m:r>
                        </m:e>
                        <m:sub>
                          <m:r>
                            <a:rPr lang="tr-TR" sz="1400" i="1">
                              <a:solidFill>
                                <a:schemeClr val="bg1"/>
                              </a:solidFill>
                              <a:latin typeface="Cambria Math" panose="02040503050406030204" pitchFamily="18" charset="0"/>
                            </a:rPr>
                            <m:t>𝑡</m:t>
                          </m:r>
                          <m:r>
                            <a:rPr lang="tr-TR" sz="1400" i="1">
                              <a:solidFill>
                                <a:schemeClr val="bg1"/>
                              </a:solidFill>
                              <a:latin typeface="Cambria Math" panose="02040503050406030204" pitchFamily="18" charset="0"/>
                            </a:rPr>
                            <m:t>−1</m:t>
                          </m:r>
                        </m:sub>
                      </m:sSub>
                      <m:r>
                        <a:rPr lang="tr-TR" sz="1400" i="1">
                          <a:solidFill>
                            <a:schemeClr val="bg1"/>
                          </a:solidFill>
                          <a:latin typeface="Cambria Math" panose="02040503050406030204" pitchFamily="18" charset="0"/>
                        </a:rPr>
                        <m:t>+(1−</m:t>
                      </m:r>
                      <m:sSub>
                        <m:sSubPr>
                          <m:ctrlPr>
                            <a:rPr lang="tr-TR" sz="1400" i="1">
                              <a:solidFill>
                                <a:schemeClr val="bg1"/>
                              </a:solidFill>
                              <a:latin typeface="Cambria Math" panose="02040503050406030204" pitchFamily="18" charset="0"/>
                            </a:rPr>
                          </m:ctrlPr>
                        </m:sSubPr>
                        <m:e>
                          <m:r>
                            <a:rPr lang="tr-TR" sz="1400" i="1">
                              <a:solidFill>
                                <a:schemeClr val="bg1"/>
                              </a:solidFill>
                              <a:latin typeface="Cambria Math" panose="02040503050406030204" pitchFamily="18" charset="0"/>
                            </a:rPr>
                            <m:t>𝛽</m:t>
                          </m:r>
                        </m:e>
                        <m:sub>
                          <m:r>
                            <a:rPr lang="tr-TR" sz="1400" i="1">
                              <a:solidFill>
                                <a:schemeClr val="bg1"/>
                              </a:solidFill>
                              <a:latin typeface="Cambria Math" panose="02040503050406030204" pitchFamily="18" charset="0"/>
                            </a:rPr>
                            <m:t>1</m:t>
                          </m:r>
                        </m:sub>
                      </m:sSub>
                      <m:r>
                        <a:rPr lang="tr-TR" sz="1400" i="1">
                          <a:solidFill>
                            <a:schemeClr val="bg1"/>
                          </a:solidFill>
                          <a:latin typeface="Cambria Math" panose="02040503050406030204" pitchFamily="18" charset="0"/>
                        </a:rPr>
                        <m:t>)</m:t>
                      </m:r>
                      <m:sSubSup>
                        <m:sSubSupPr>
                          <m:ctrlPr>
                            <a:rPr lang="tr-TR" sz="1400" i="1">
                              <a:solidFill>
                                <a:schemeClr val="bg1"/>
                              </a:solidFill>
                              <a:latin typeface="Cambria Math" panose="02040503050406030204" pitchFamily="18" charset="0"/>
                            </a:rPr>
                          </m:ctrlPr>
                        </m:sSubSupPr>
                        <m:e>
                          <m:r>
                            <a:rPr lang="tr-TR" sz="1400" i="1">
                              <a:solidFill>
                                <a:schemeClr val="bg1"/>
                              </a:solidFill>
                              <a:latin typeface="Cambria Math" panose="02040503050406030204" pitchFamily="18" charset="0"/>
                            </a:rPr>
                            <m:t>𝑔</m:t>
                          </m:r>
                        </m:e>
                        <m:sub>
                          <m:r>
                            <a:rPr lang="tr-TR" sz="1400" i="1">
                              <a:solidFill>
                                <a:schemeClr val="bg1"/>
                              </a:solidFill>
                              <a:latin typeface="Cambria Math" panose="02040503050406030204" pitchFamily="18" charset="0"/>
                            </a:rPr>
                            <m:t>𝑡</m:t>
                          </m:r>
                        </m:sub>
                        <m:sup>
                          <m:r>
                            <a:rPr lang="tr-TR" sz="1400" i="1">
                              <a:solidFill>
                                <a:schemeClr val="bg1"/>
                              </a:solidFill>
                              <a:latin typeface="Cambria Math" panose="02040503050406030204" pitchFamily="18" charset="0"/>
                            </a:rPr>
                            <m:t>2</m:t>
                          </m:r>
                        </m:sup>
                      </m:sSubSup>
                    </m:oMath>
                  </m:oMathPara>
                </a14:m>
                <a:endParaRPr lang="tr-TR" sz="1400" dirty="0">
                  <a:solidFill>
                    <a:schemeClr val="bg1"/>
                  </a:solidFill>
                </a:endParaRPr>
              </a:p>
              <a:p>
                <a:pPr/>
                <a14:m>
                  <m:oMathPara xmlns:m="http://schemas.openxmlformats.org/officeDocument/2006/math">
                    <m:oMathParaPr>
                      <m:jc m:val="centerGroup"/>
                    </m:oMathParaPr>
                    <m:oMath xmlns:m="http://schemas.openxmlformats.org/officeDocument/2006/math">
                      <m:sSub>
                        <m:sSubPr>
                          <m:ctrlPr>
                            <a:rPr lang="tr-TR" sz="1400" i="1">
                              <a:solidFill>
                                <a:schemeClr val="bg1"/>
                              </a:solidFill>
                              <a:latin typeface="Cambria Math" panose="02040503050406030204" pitchFamily="18" charset="0"/>
                            </a:rPr>
                          </m:ctrlPr>
                        </m:sSubPr>
                        <m:e>
                          <m:acc>
                            <m:accPr>
                              <m:chr m:val="̂"/>
                              <m:ctrlPr>
                                <a:rPr lang="tr-TR" sz="1400" i="1">
                                  <a:solidFill>
                                    <a:schemeClr val="bg1"/>
                                  </a:solidFill>
                                  <a:latin typeface="Cambria Math" panose="02040503050406030204" pitchFamily="18" charset="0"/>
                                </a:rPr>
                              </m:ctrlPr>
                            </m:accPr>
                            <m:e>
                              <m:r>
                                <a:rPr lang="tr-TR" sz="1400" i="1">
                                  <a:solidFill>
                                    <a:schemeClr val="bg1"/>
                                  </a:solidFill>
                                  <a:latin typeface="Cambria Math" panose="02040503050406030204" pitchFamily="18" charset="0"/>
                                </a:rPr>
                                <m:t>𝜐</m:t>
                              </m:r>
                            </m:e>
                          </m:acc>
                        </m:e>
                        <m:sub>
                          <m:r>
                            <a:rPr lang="tr-TR" sz="1400" i="1">
                              <a:solidFill>
                                <a:schemeClr val="bg1"/>
                              </a:solidFill>
                              <a:latin typeface="Cambria Math" panose="02040503050406030204" pitchFamily="18" charset="0"/>
                            </a:rPr>
                            <m:t>𝑡</m:t>
                          </m:r>
                        </m:sub>
                      </m:sSub>
                      <m:r>
                        <a:rPr lang="tr-TR" sz="1400" b="0" i="1" smtClean="0">
                          <a:solidFill>
                            <a:schemeClr val="bg1"/>
                          </a:solidFill>
                          <a:latin typeface="Cambria Math" panose="02040503050406030204" pitchFamily="18" charset="0"/>
                        </a:rPr>
                        <m:t>=</m:t>
                      </m:r>
                      <m:r>
                        <m:rPr>
                          <m:sty m:val="p"/>
                        </m:rPr>
                        <a:rPr lang="tr-TR" sz="1400" b="0" i="0" smtClean="0">
                          <a:solidFill>
                            <a:schemeClr val="bg1"/>
                          </a:solidFill>
                          <a:latin typeface="Cambria Math" panose="02040503050406030204" pitchFamily="18" charset="0"/>
                        </a:rPr>
                        <m:t>max</m:t>
                      </m:r>
                      <m:r>
                        <a:rPr lang="tr-TR" sz="1400" b="0" i="1" smtClean="0">
                          <a:solidFill>
                            <a:schemeClr val="bg1"/>
                          </a:solidFill>
                          <a:latin typeface="Cambria Math" panose="02040503050406030204" pitchFamily="18" charset="0"/>
                        </a:rPr>
                        <m:t>⁡(</m:t>
                      </m:r>
                      <m:sSub>
                        <m:sSubPr>
                          <m:ctrlPr>
                            <a:rPr lang="tr-TR" sz="1400" i="1">
                              <a:solidFill>
                                <a:schemeClr val="bg1"/>
                              </a:solidFill>
                              <a:latin typeface="Cambria Math" panose="02040503050406030204" pitchFamily="18" charset="0"/>
                            </a:rPr>
                          </m:ctrlPr>
                        </m:sSubPr>
                        <m:e>
                          <m:acc>
                            <m:accPr>
                              <m:chr m:val="̂"/>
                              <m:ctrlPr>
                                <a:rPr lang="tr-TR" sz="1400" i="1">
                                  <a:solidFill>
                                    <a:schemeClr val="bg1"/>
                                  </a:solidFill>
                                  <a:latin typeface="Cambria Math" panose="02040503050406030204" pitchFamily="18" charset="0"/>
                                </a:rPr>
                              </m:ctrlPr>
                            </m:accPr>
                            <m:e>
                              <m:r>
                                <a:rPr lang="tr-TR" sz="1400" i="1">
                                  <a:solidFill>
                                    <a:schemeClr val="bg1"/>
                                  </a:solidFill>
                                  <a:latin typeface="Cambria Math" panose="02040503050406030204" pitchFamily="18" charset="0"/>
                                </a:rPr>
                                <m:t>𝜐</m:t>
                              </m:r>
                            </m:e>
                          </m:acc>
                        </m:e>
                        <m:sub>
                          <m:r>
                            <a:rPr lang="tr-TR" sz="1400" i="1">
                              <a:solidFill>
                                <a:schemeClr val="bg1"/>
                              </a:solidFill>
                              <a:latin typeface="Cambria Math" panose="02040503050406030204" pitchFamily="18" charset="0"/>
                            </a:rPr>
                            <m:t>𝑡</m:t>
                          </m:r>
                          <m:r>
                            <a:rPr lang="tr-TR" sz="1400">
                              <a:solidFill>
                                <a:schemeClr val="bg1"/>
                              </a:solidFill>
                              <a:latin typeface="Cambria Math" panose="02040503050406030204" pitchFamily="18" charset="0"/>
                            </a:rPr>
                            <m:t>−</m:t>
                          </m:r>
                          <m:r>
                            <a:rPr lang="tr-TR" sz="1400" b="0" i="1" smtClean="0">
                              <a:solidFill>
                                <a:schemeClr val="bg1"/>
                              </a:solidFill>
                              <a:latin typeface="Cambria Math" panose="02040503050406030204" pitchFamily="18" charset="0"/>
                            </a:rPr>
                            <m:t>1</m:t>
                          </m:r>
                        </m:sub>
                      </m:sSub>
                      <m:r>
                        <a:rPr lang="tr-TR" sz="1400" b="0" i="1" smtClean="0">
                          <a:solidFill>
                            <a:schemeClr val="bg1"/>
                          </a:solidFill>
                          <a:latin typeface="Cambria Math" panose="02040503050406030204" pitchFamily="18" charset="0"/>
                        </a:rPr>
                        <m:t>, </m:t>
                      </m:r>
                      <m:sSub>
                        <m:sSubPr>
                          <m:ctrlPr>
                            <a:rPr lang="tr-TR" sz="1400" b="0" i="1" smtClean="0">
                              <a:solidFill>
                                <a:schemeClr val="bg1"/>
                              </a:solidFill>
                              <a:latin typeface="Cambria Math" panose="02040503050406030204" pitchFamily="18" charset="0"/>
                            </a:rPr>
                          </m:ctrlPr>
                        </m:sSubPr>
                        <m:e>
                          <m:r>
                            <a:rPr lang="tr-TR" sz="1400" b="0" i="1" smtClean="0">
                              <a:solidFill>
                                <a:schemeClr val="bg1"/>
                              </a:solidFill>
                              <a:latin typeface="Cambria Math" panose="02040503050406030204" pitchFamily="18" charset="0"/>
                            </a:rPr>
                            <m:t>𝑣</m:t>
                          </m:r>
                        </m:e>
                        <m:sub>
                          <m:r>
                            <a:rPr lang="tr-TR" sz="1400" b="0" i="1" smtClean="0">
                              <a:solidFill>
                                <a:schemeClr val="bg1"/>
                              </a:solidFill>
                              <a:latin typeface="Cambria Math" panose="02040503050406030204" pitchFamily="18" charset="0"/>
                            </a:rPr>
                            <m:t>𝑡</m:t>
                          </m:r>
                        </m:sub>
                      </m:sSub>
                      <m:r>
                        <a:rPr lang="tr-TR" sz="1400" b="0" i="1" smtClean="0">
                          <a:solidFill>
                            <a:schemeClr val="bg1"/>
                          </a:solidFill>
                          <a:latin typeface="Cambria Math" panose="02040503050406030204" pitchFamily="18" charset="0"/>
                        </a:rPr>
                        <m:t>) </m:t>
                      </m:r>
                    </m:oMath>
                  </m:oMathPara>
                </a14:m>
                <a:endParaRPr lang="tr-TR" sz="1400" dirty="0">
                  <a:solidFill>
                    <a:schemeClr val="bg1"/>
                  </a:solidFill>
                </a:endParaRPr>
              </a:p>
              <a:p>
                <a:endParaRPr lang="tr-TR" sz="1400" i="1" dirty="0">
                  <a:solidFill>
                    <a:schemeClr val="bg1"/>
                  </a:solidFill>
                  <a:latin typeface="Cambria Math" panose="02040503050406030204" pitchFamily="18" charset="0"/>
                </a:endParaRPr>
              </a:p>
              <a:p>
                <a14:m>
                  <m:oMath xmlns:m="http://schemas.openxmlformats.org/officeDocument/2006/math">
                    <m:sSub>
                      <m:sSubPr>
                        <m:ctrlPr>
                          <a:rPr lang="tr-TR"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𝜃</m:t>
                        </m:r>
                      </m:e>
                      <m:sub>
                        <m:r>
                          <a:rPr lang="en-US" i="1">
                            <a:solidFill>
                              <a:schemeClr val="bg1"/>
                            </a:solidFill>
                            <a:latin typeface="Cambria Math" panose="02040503050406030204" pitchFamily="18" charset="0"/>
                          </a:rPr>
                          <m:t>𝑡</m:t>
                        </m:r>
                      </m:sub>
                    </m:sSub>
                    <m:r>
                      <a:rPr lang="en-US">
                        <a:solidFill>
                          <a:schemeClr val="bg1"/>
                        </a:solidFill>
                        <a:latin typeface="Cambria Math" panose="02040503050406030204" pitchFamily="18" charset="0"/>
                      </a:rPr>
                      <m:t>=</m:t>
                    </m:r>
                    <m:sSub>
                      <m:sSubPr>
                        <m:ctrlPr>
                          <a:rPr lang="tr-TR"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𝜃</m:t>
                        </m:r>
                      </m:e>
                      <m:sub>
                        <m:r>
                          <a:rPr lang="en-US" i="1">
                            <a:solidFill>
                              <a:schemeClr val="bg1"/>
                            </a:solidFill>
                            <a:latin typeface="Cambria Math" panose="02040503050406030204" pitchFamily="18" charset="0"/>
                          </a:rPr>
                          <m:t>𝑡</m:t>
                        </m:r>
                        <m:r>
                          <a:rPr lang="en-US" i="1">
                            <a:solidFill>
                              <a:schemeClr val="bg1"/>
                            </a:solidFill>
                            <a:latin typeface="Cambria Math" panose="02040503050406030204" pitchFamily="18" charset="0"/>
                          </a:rPr>
                          <m:t>−</m:t>
                        </m:r>
                        <m:r>
                          <a:rPr lang="en-US">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𝜂</m:t>
                    </m:r>
                    <m:f>
                      <m:fPr>
                        <m:ctrlPr>
                          <a:rPr lang="tr-TR" i="1">
                            <a:solidFill>
                              <a:schemeClr val="bg1"/>
                            </a:solidFill>
                            <a:latin typeface="Cambria Math" panose="02040503050406030204" pitchFamily="18" charset="0"/>
                          </a:rPr>
                        </m:ctrlPr>
                      </m:fPr>
                      <m:num>
                        <m:f>
                          <m:fPr>
                            <m:type m:val="lin"/>
                            <m:ctrlPr>
                              <a:rPr lang="tr-TR" i="1">
                                <a:solidFill>
                                  <a:schemeClr val="bg1"/>
                                </a:solidFill>
                                <a:latin typeface="Cambria Math" panose="02040503050406030204" pitchFamily="18" charset="0"/>
                              </a:rPr>
                            </m:ctrlPr>
                          </m:fPr>
                          <m:num>
                            <m:sSub>
                              <m:sSubPr>
                                <m:ctrlPr>
                                  <a:rPr lang="tr-TR"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𝑚</m:t>
                                </m:r>
                              </m:e>
                              <m:sub>
                                <m:r>
                                  <a:rPr lang="en-US" i="1">
                                    <a:solidFill>
                                      <a:schemeClr val="bg1"/>
                                    </a:solidFill>
                                    <a:latin typeface="Cambria Math" panose="02040503050406030204" pitchFamily="18" charset="0"/>
                                  </a:rPr>
                                  <m:t>𝑡</m:t>
                                </m:r>
                              </m:sub>
                            </m:sSub>
                          </m:num>
                          <m:den>
                            <m:d>
                              <m:dPr>
                                <m:ctrlPr>
                                  <a:rPr lang="tr-TR"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1 − </m:t>
                                </m:r>
                                <m:sSubSup>
                                  <m:sSubSupPr>
                                    <m:ctrlPr>
                                      <a:rPr lang="tr-TR"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𝛽</m:t>
                                    </m:r>
                                  </m:e>
                                  <m:sub>
                                    <m:r>
                                      <a:rPr lang="en-US" i="1">
                                        <a:solidFill>
                                          <a:schemeClr val="bg1"/>
                                        </a:solidFill>
                                        <a:latin typeface="Cambria Math" panose="02040503050406030204" pitchFamily="18" charset="0"/>
                                      </a:rPr>
                                      <m:t>1</m:t>
                                    </m:r>
                                  </m:sub>
                                  <m:sup>
                                    <m:r>
                                      <a:rPr lang="en-US" i="1">
                                        <a:solidFill>
                                          <a:schemeClr val="bg1"/>
                                        </a:solidFill>
                                        <a:latin typeface="Cambria Math" panose="02040503050406030204" pitchFamily="18" charset="0"/>
                                      </a:rPr>
                                      <m:t>𝑡</m:t>
                                    </m:r>
                                  </m:sup>
                                </m:sSubSup>
                              </m:e>
                            </m:d>
                          </m:den>
                        </m:f>
                      </m:num>
                      <m:den>
                        <m:rad>
                          <m:radPr>
                            <m:degHide m:val="on"/>
                            <m:ctrlPr>
                              <a:rPr lang="tr-TR" i="1">
                                <a:solidFill>
                                  <a:schemeClr val="bg1"/>
                                </a:solidFill>
                                <a:latin typeface="Cambria Math" panose="02040503050406030204" pitchFamily="18" charset="0"/>
                              </a:rPr>
                            </m:ctrlPr>
                          </m:radPr>
                          <m:deg/>
                          <m:e>
                            <m:f>
                              <m:fPr>
                                <m:type m:val="lin"/>
                                <m:ctrlPr>
                                  <a:rPr lang="tr-TR" i="1">
                                    <a:solidFill>
                                      <a:schemeClr val="bg1"/>
                                    </a:solidFill>
                                    <a:latin typeface="Cambria Math" panose="02040503050406030204" pitchFamily="18" charset="0"/>
                                  </a:rPr>
                                </m:ctrlPr>
                              </m:fPr>
                              <m:num>
                                <m:sSub>
                                  <m:sSubPr>
                                    <m:ctrlPr>
                                      <a:rPr lang="tr-TR"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𝑣</m:t>
                                    </m:r>
                                  </m:e>
                                  <m:sub>
                                    <m:r>
                                      <a:rPr lang="en-US" i="1">
                                        <a:solidFill>
                                          <a:schemeClr val="bg1"/>
                                        </a:solidFill>
                                        <a:latin typeface="Cambria Math" panose="02040503050406030204" pitchFamily="18" charset="0"/>
                                      </a:rPr>
                                      <m:t>𝑡</m:t>
                                    </m:r>
                                  </m:sub>
                                </m:sSub>
                              </m:num>
                              <m:den>
                                <m:d>
                                  <m:dPr>
                                    <m:ctrlPr>
                                      <a:rPr lang="tr-TR"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1 − </m:t>
                                    </m:r>
                                    <m:sSubSup>
                                      <m:sSubSupPr>
                                        <m:ctrlPr>
                                          <a:rPr lang="tr-TR"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𝛽</m:t>
                                        </m:r>
                                      </m:e>
                                      <m:sub>
                                        <m:r>
                                          <a:rPr lang="en-US" i="1">
                                            <a:solidFill>
                                              <a:schemeClr val="bg1"/>
                                            </a:solidFill>
                                            <a:latin typeface="Cambria Math" panose="02040503050406030204" pitchFamily="18" charset="0"/>
                                          </a:rPr>
                                          <m:t>2</m:t>
                                        </m:r>
                                      </m:sub>
                                      <m:sup>
                                        <m:r>
                                          <a:rPr lang="en-US" i="1">
                                            <a:solidFill>
                                              <a:schemeClr val="bg1"/>
                                            </a:solidFill>
                                            <a:latin typeface="Cambria Math" panose="02040503050406030204" pitchFamily="18" charset="0"/>
                                          </a:rPr>
                                          <m:t>𝑡</m:t>
                                        </m:r>
                                      </m:sup>
                                    </m:sSubSup>
                                  </m:e>
                                </m:d>
                              </m:den>
                            </m:f>
                          </m:e>
                        </m:rad>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𝜖</m:t>
                        </m:r>
                        <m:r>
                          <a:rPr lang="en-US" i="1">
                            <a:solidFill>
                              <a:schemeClr val="bg1"/>
                            </a:solidFill>
                            <a:latin typeface="Cambria Math" panose="02040503050406030204" pitchFamily="18" charset="0"/>
                          </a:rPr>
                          <m:t> </m:t>
                        </m:r>
                      </m:den>
                    </m:f>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𝑤</m:t>
                    </m:r>
                    <m:sSub>
                      <m:sSubPr>
                        <m:ctrlPr>
                          <a:rPr lang="tr-TR"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𝜃</m:t>
                        </m:r>
                      </m:e>
                      <m:sub>
                        <m:r>
                          <a:rPr lang="en-US" i="1">
                            <a:solidFill>
                              <a:schemeClr val="bg1"/>
                            </a:solidFill>
                            <a:latin typeface="Cambria Math" panose="02040503050406030204" pitchFamily="18" charset="0"/>
                          </a:rPr>
                          <m:t>𝑡</m:t>
                        </m:r>
                        <m:r>
                          <a:rPr lang="en-US" i="1">
                            <a:solidFill>
                              <a:schemeClr val="bg1"/>
                            </a:solidFill>
                            <a:latin typeface="Cambria Math" panose="02040503050406030204" pitchFamily="18" charset="0"/>
                          </a:rPr>
                          <m:t>−1</m:t>
                        </m:r>
                      </m:sub>
                    </m:sSub>
                  </m:oMath>
                </a14:m>
                <a:r>
                  <a:rPr lang="tr-TR" sz="1400" dirty="0">
                    <a:solidFill>
                      <a:schemeClr val="bg1"/>
                    </a:solidFill>
                    <a:effectLst/>
                  </a:rPr>
                  <a:t> </a:t>
                </a:r>
                <a:endParaRPr lang="tr-TR" sz="1400" i="1" dirty="0">
                  <a:solidFill>
                    <a:schemeClr val="bg1"/>
                  </a:solidFill>
                  <a:latin typeface="Cambria Math" panose="02040503050406030204" pitchFamily="18" charset="0"/>
                </a:endParaRPr>
              </a:p>
              <a:p>
                <a:r>
                  <a:rPr lang="tr-TR" sz="1400" i="1" dirty="0">
                    <a:solidFill>
                      <a:schemeClr val="bg1"/>
                    </a:solidFill>
                    <a:latin typeface="Cambria Math" panose="02040503050406030204" pitchFamily="18" charset="0"/>
                  </a:rPr>
                  <a:t>f : </a:t>
                </a:r>
                <a:r>
                  <a:rPr lang="tr-TR" sz="1400" dirty="0" err="1">
                    <a:solidFill>
                      <a:schemeClr val="bg1"/>
                    </a:solidFill>
                    <a:latin typeface="Cambria Math" panose="02040503050406030204" pitchFamily="18" charset="0"/>
                  </a:rPr>
                  <a:t>loss</a:t>
                </a:r>
                <a:r>
                  <a:rPr lang="tr-TR" sz="1400" dirty="0">
                    <a:solidFill>
                      <a:schemeClr val="bg1"/>
                    </a:solidFill>
                    <a:latin typeface="Cambria Math" panose="02040503050406030204" pitchFamily="18" charset="0"/>
                  </a:rPr>
                  <a:t> </a:t>
                </a:r>
                <a:r>
                  <a:rPr lang="tr-TR" sz="1400" dirty="0" err="1">
                    <a:solidFill>
                      <a:schemeClr val="bg1"/>
                    </a:solidFill>
                    <a:latin typeface="Cambria Math" panose="02040503050406030204" pitchFamily="18" charset="0"/>
                  </a:rPr>
                  <a:t>function</a:t>
                </a:r>
                <a:endParaRPr lang="tr-TR" sz="1400" i="1" dirty="0">
                  <a:solidFill>
                    <a:schemeClr val="bg1"/>
                  </a:solidFill>
                  <a:latin typeface="Cambria Math" panose="02040503050406030204" pitchFamily="18" charset="0"/>
                </a:endParaRPr>
              </a:p>
              <a:p>
                <a14:m>
                  <m:oMath xmlns:m="http://schemas.openxmlformats.org/officeDocument/2006/math">
                    <m:r>
                      <a:rPr lang="tr-TR" sz="1400" i="1">
                        <a:solidFill>
                          <a:schemeClr val="bg1"/>
                        </a:solidFill>
                        <a:latin typeface="Cambria Math" panose="02040503050406030204" pitchFamily="18" charset="0"/>
                      </a:rPr>
                      <m:t>𝛼</m:t>
                    </m:r>
                  </m:oMath>
                </a14:m>
                <a:r>
                  <a:rPr lang="tr-TR" sz="1400" dirty="0">
                    <a:solidFill>
                      <a:schemeClr val="bg1"/>
                    </a:solidFill>
                  </a:rPr>
                  <a:t>: </a:t>
                </a:r>
                <a:r>
                  <a:rPr lang="tr-TR" sz="1400" dirty="0" err="1">
                    <a:solidFill>
                      <a:schemeClr val="bg1"/>
                    </a:solidFill>
                  </a:rPr>
                  <a:t>weight</a:t>
                </a:r>
                <a:r>
                  <a:rPr lang="tr-TR" sz="1400" dirty="0">
                    <a:solidFill>
                      <a:schemeClr val="bg1"/>
                    </a:solidFill>
                  </a:rPr>
                  <a:t> </a:t>
                </a:r>
                <a:r>
                  <a:rPr lang="tr-TR" sz="1400" dirty="0" err="1">
                    <a:solidFill>
                      <a:schemeClr val="bg1"/>
                    </a:solidFill>
                  </a:rPr>
                  <a:t>decay</a:t>
                </a:r>
                <a:endParaRPr lang="tr-TR" sz="1400" dirty="0">
                  <a:solidFill>
                    <a:schemeClr val="bg1"/>
                  </a:solidFill>
                </a:endParaRPr>
              </a:p>
              <a:p>
                <a14:m>
                  <m:oMath xmlns:m="http://schemas.openxmlformats.org/officeDocument/2006/math">
                    <m:r>
                      <a:rPr lang="tr-TR" sz="1400" i="1">
                        <a:solidFill>
                          <a:schemeClr val="bg1"/>
                        </a:solidFill>
                        <a:latin typeface="Cambria Math" panose="02040503050406030204" pitchFamily="18" charset="0"/>
                      </a:rPr>
                      <m:t>𝜂</m:t>
                    </m:r>
                  </m:oMath>
                </a14:m>
                <a:r>
                  <a:rPr lang="tr-TR" sz="1400" dirty="0">
                    <a:solidFill>
                      <a:schemeClr val="bg1"/>
                    </a:solidFill>
                  </a:rPr>
                  <a:t>: </a:t>
                </a:r>
                <a:r>
                  <a:rPr lang="tr-TR" sz="1400" dirty="0" err="1">
                    <a:solidFill>
                      <a:schemeClr val="bg1"/>
                    </a:solidFill>
                  </a:rPr>
                  <a:t>initial</a:t>
                </a:r>
                <a:r>
                  <a:rPr lang="tr-TR" sz="1400" dirty="0">
                    <a:solidFill>
                      <a:schemeClr val="bg1"/>
                    </a:solidFill>
                  </a:rPr>
                  <a:t> </a:t>
                </a:r>
                <a:r>
                  <a:rPr lang="tr-TR" sz="1400" dirty="0" err="1">
                    <a:solidFill>
                      <a:schemeClr val="bg1"/>
                    </a:solidFill>
                  </a:rPr>
                  <a:t>learning</a:t>
                </a:r>
                <a:r>
                  <a:rPr lang="tr-TR" sz="1400" dirty="0">
                    <a:solidFill>
                      <a:schemeClr val="bg1"/>
                    </a:solidFill>
                  </a:rPr>
                  <a:t> rate</a:t>
                </a:r>
              </a:p>
              <a:p>
                <a:pPr/>
                <a14:m>
                  <m:oMathPara xmlns:m="http://schemas.openxmlformats.org/officeDocument/2006/math">
                    <m:oMathParaPr>
                      <m:jc m:val="left"/>
                    </m:oMathParaPr>
                    <m:oMath xmlns:m="http://schemas.openxmlformats.org/officeDocument/2006/math">
                      <m:sSub>
                        <m:sSubPr>
                          <m:ctrlPr>
                            <a:rPr lang="tr-TR" sz="1400" i="1">
                              <a:solidFill>
                                <a:schemeClr val="bg1"/>
                              </a:solidFill>
                              <a:latin typeface="Cambria Math" panose="02040503050406030204" pitchFamily="18" charset="0"/>
                            </a:rPr>
                          </m:ctrlPr>
                        </m:sSubPr>
                        <m:e>
                          <m:r>
                            <a:rPr lang="tr-TR" sz="1400" i="1">
                              <a:solidFill>
                                <a:schemeClr val="bg1"/>
                              </a:solidFill>
                              <a:latin typeface="Cambria Math" panose="02040503050406030204" pitchFamily="18" charset="0"/>
                            </a:rPr>
                            <m:t>𝛽</m:t>
                          </m:r>
                        </m:e>
                        <m:sub>
                          <m:r>
                            <a:rPr lang="tr-TR" sz="1400" i="1">
                              <a:solidFill>
                                <a:schemeClr val="bg1"/>
                              </a:solidFill>
                              <a:latin typeface="Cambria Math" panose="02040503050406030204" pitchFamily="18" charset="0"/>
                            </a:rPr>
                            <m:t>1</m:t>
                          </m:r>
                          <m:r>
                            <a:rPr lang="tr-TR" sz="1400" b="0" i="1" smtClean="0">
                              <a:solidFill>
                                <a:schemeClr val="bg1"/>
                              </a:solidFill>
                              <a:latin typeface="Cambria Math" panose="02040503050406030204" pitchFamily="18" charset="0"/>
                            </a:rPr>
                            <m:t>,2</m:t>
                          </m:r>
                        </m:sub>
                      </m:sSub>
                      <m:r>
                        <a:rPr lang="tr-TR" sz="1400" b="0" i="0" smtClean="0">
                          <a:solidFill>
                            <a:schemeClr val="bg1"/>
                          </a:solidFill>
                          <a:latin typeface="Cambria Math" panose="02040503050406030204" pitchFamily="18" charset="0"/>
                        </a:rPr>
                        <m:t>:</m:t>
                      </m:r>
                      <m:r>
                        <m:rPr>
                          <m:sty m:val="p"/>
                        </m:rPr>
                        <a:rPr lang="tr-TR" sz="1400" b="0" i="0" smtClean="0">
                          <a:solidFill>
                            <a:schemeClr val="bg1"/>
                          </a:solidFill>
                          <a:latin typeface="Cambria Math" panose="02040503050406030204" pitchFamily="18" charset="0"/>
                        </a:rPr>
                        <m:t>momentum</m:t>
                      </m:r>
                      <m:r>
                        <a:rPr lang="tr-TR" sz="1400" b="0" i="0" smtClean="0">
                          <a:solidFill>
                            <a:schemeClr val="bg1"/>
                          </a:solidFill>
                          <a:latin typeface="Cambria Math" panose="02040503050406030204" pitchFamily="18" charset="0"/>
                        </a:rPr>
                        <m:t> </m:t>
                      </m:r>
                      <m:r>
                        <m:rPr>
                          <m:sty m:val="p"/>
                        </m:rPr>
                        <a:rPr lang="tr-TR" sz="1400" b="0" i="0" smtClean="0">
                          <a:solidFill>
                            <a:schemeClr val="bg1"/>
                          </a:solidFill>
                          <a:latin typeface="Cambria Math" panose="02040503050406030204" pitchFamily="18" charset="0"/>
                        </a:rPr>
                        <m:t>parameters</m:t>
                      </m:r>
                    </m:oMath>
                  </m:oMathPara>
                </a14:m>
                <a:endParaRPr lang="tr-TR" sz="1400" dirty="0">
                  <a:solidFill>
                    <a:schemeClr val="bg1"/>
                  </a:solidFill>
                </a:endParaRPr>
              </a:p>
            </p:txBody>
          </p:sp>
        </mc:Choice>
        <mc:Fallback xmlns="">
          <p:sp>
            <p:nvSpPr>
              <p:cNvPr id="4" name="Dikdörtgen 3">
                <a:extLst>
                  <a:ext uri="{FF2B5EF4-FFF2-40B4-BE49-F238E27FC236}">
                    <a16:creationId xmlns:a16="http://schemas.microsoft.com/office/drawing/2014/main" id="{1823C8E7-6979-E54F-8FAB-E286AC98B16C}"/>
                  </a:ext>
                </a:extLst>
              </p:cNvPr>
              <p:cNvSpPr>
                <a:spLocks noRot="1" noChangeAspect="1" noMove="1" noResize="1" noEditPoints="1" noAdjustHandles="1" noChangeArrowheads="1" noChangeShapeType="1" noTextEdit="1"/>
              </p:cNvSpPr>
              <p:nvPr/>
            </p:nvSpPr>
            <p:spPr>
              <a:xfrm>
                <a:off x="8225547" y="1832168"/>
                <a:ext cx="3818289" cy="2716128"/>
              </a:xfrm>
              <a:prstGeom prst="rect">
                <a:avLst/>
              </a:prstGeom>
              <a:blipFill>
                <a:blip r:embed="rId8"/>
                <a:stretch>
                  <a:fillRect l="-331"/>
                </a:stretch>
              </a:blipFill>
              <a:ln w="12700">
                <a:solidFill>
                  <a:srgbClr val="FFC000"/>
                </a:solidFill>
              </a:ln>
            </p:spPr>
            <p:txBody>
              <a:bodyPr/>
              <a:lstStyle/>
              <a:p>
                <a:r>
                  <a:rPr lang="tr-TR">
                    <a:noFill/>
                  </a:rPr>
                  <a:t> </a:t>
                </a:r>
              </a:p>
            </p:txBody>
          </p:sp>
        </mc:Fallback>
      </mc:AlternateContent>
      <p:sp>
        <p:nvSpPr>
          <p:cNvPr id="7" name="Metin kutusu 6">
            <a:extLst>
              <a:ext uri="{FF2B5EF4-FFF2-40B4-BE49-F238E27FC236}">
                <a16:creationId xmlns:a16="http://schemas.microsoft.com/office/drawing/2014/main" id="{3BF70599-6EB3-934C-AAF3-A0A8453C145C}"/>
              </a:ext>
            </a:extLst>
          </p:cNvPr>
          <p:cNvSpPr txBox="1"/>
          <p:nvPr/>
        </p:nvSpPr>
        <p:spPr>
          <a:xfrm>
            <a:off x="2342564" y="1347484"/>
            <a:ext cx="888385" cy="369332"/>
          </a:xfrm>
          <a:prstGeom prst="rect">
            <a:avLst/>
          </a:prstGeom>
          <a:noFill/>
        </p:spPr>
        <p:txBody>
          <a:bodyPr wrap="none" rtlCol="0">
            <a:spAutoFit/>
          </a:bodyPr>
          <a:lstStyle/>
          <a:p>
            <a:pPr algn="ctr"/>
            <a:r>
              <a:rPr lang="tr-TR" dirty="0">
                <a:solidFill>
                  <a:schemeClr val="bg1"/>
                </a:solidFill>
              </a:rPr>
              <a:t>Adam</a:t>
            </a:r>
          </a:p>
        </p:txBody>
      </p:sp>
      <p:sp>
        <p:nvSpPr>
          <p:cNvPr id="8" name="Metin kutusu 7">
            <a:extLst>
              <a:ext uri="{FF2B5EF4-FFF2-40B4-BE49-F238E27FC236}">
                <a16:creationId xmlns:a16="http://schemas.microsoft.com/office/drawing/2014/main" id="{12B9BD7D-E849-9A4C-8062-7EC0F520B9B4}"/>
              </a:ext>
            </a:extLst>
          </p:cNvPr>
          <p:cNvSpPr txBox="1"/>
          <p:nvPr/>
        </p:nvSpPr>
        <p:spPr>
          <a:xfrm>
            <a:off x="9568672" y="1380317"/>
            <a:ext cx="1109599" cy="369332"/>
          </a:xfrm>
          <a:prstGeom prst="rect">
            <a:avLst/>
          </a:prstGeom>
          <a:noFill/>
        </p:spPr>
        <p:txBody>
          <a:bodyPr wrap="none" rtlCol="0">
            <a:spAutoFit/>
          </a:bodyPr>
          <a:lstStyle/>
          <a:p>
            <a:r>
              <a:rPr lang="tr-TR" dirty="0" err="1">
                <a:solidFill>
                  <a:schemeClr val="bg1"/>
                </a:solidFill>
              </a:rPr>
              <a:t>AdamW</a:t>
            </a:r>
            <a:endParaRPr lang="tr-TR" dirty="0">
              <a:solidFill>
                <a:schemeClr val="bg1"/>
              </a:solidFill>
            </a:endParaRPr>
          </a:p>
        </p:txBody>
      </p:sp>
      <p:sp>
        <p:nvSpPr>
          <p:cNvPr id="9" name="Metin kutusu 8">
            <a:extLst>
              <a:ext uri="{FF2B5EF4-FFF2-40B4-BE49-F238E27FC236}">
                <a16:creationId xmlns:a16="http://schemas.microsoft.com/office/drawing/2014/main" id="{D3DA93E3-284E-A645-9BF4-3C2950BF4C85}"/>
              </a:ext>
            </a:extLst>
          </p:cNvPr>
          <p:cNvSpPr txBox="1"/>
          <p:nvPr/>
        </p:nvSpPr>
        <p:spPr>
          <a:xfrm>
            <a:off x="5389076" y="1380317"/>
            <a:ext cx="2100541" cy="369332"/>
          </a:xfrm>
          <a:prstGeom prst="rect">
            <a:avLst/>
          </a:prstGeom>
          <a:noFill/>
        </p:spPr>
        <p:txBody>
          <a:bodyPr wrap="square" rtlCol="0">
            <a:spAutoFit/>
          </a:bodyPr>
          <a:lstStyle/>
          <a:p>
            <a:pPr algn="ctr"/>
            <a:r>
              <a:rPr lang="tr-TR" dirty="0">
                <a:solidFill>
                  <a:schemeClr val="bg1"/>
                </a:solidFill>
              </a:rPr>
              <a:t>SGD Momentum</a:t>
            </a:r>
          </a:p>
        </p:txBody>
      </p:sp>
      <p:graphicFrame>
        <p:nvGraphicFramePr>
          <p:cNvPr id="10" name="Tablo 9">
            <a:extLst>
              <a:ext uri="{FF2B5EF4-FFF2-40B4-BE49-F238E27FC236}">
                <a16:creationId xmlns:a16="http://schemas.microsoft.com/office/drawing/2014/main" id="{1F80A988-07DB-974B-BD69-72A2A2B2051F}"/>
              </a:ext>
            </a:extLst>
          </p:cNvPr>
          <p:cNvGraphicFramePr>
            <a:graphicFrameLocks noGrp="1"/>
          </p:cNvGraphicFramePr>
          <p:nvPr>
            <p:extLst>
              <p:ext uri="{D42A27DB-BD31-4B8C-83A1-F6EECF244321}">
                <p14:modId xmlns:p14="http://schemas.microsoft.com/office/powerpoint/2010/main" val="190289299"/>
              </p:ext>
            </p:extLst>
          </p:nvPr>
        </p:nvGraphicFramePr>
        <p:xfrm>
          <a:off x="2511037" y="4981650"/>
          <a:ext cx="7830187" cy="1146302"/>
        </p:xfrm>
        <a:graphic>
          <a:graphicData uri="http://schemas.openxmlformats.org/drawingml/2006/table">
            <a:tbl>
              <a:tblPr firstRow="1" firstCol="1" bandRow="1">
                <a:tableStyleId>{93296810-A885-4BE3-A3E7-6D5BEEA58F35}</a:tableStyleId>
              </a:tblPr>
              <a:tblGrid>
                <a:gridCol w="1467403">
                  <a:extLst>
                    <a:ext uri="{9D8B030D-6E8A-4147-A177-3AD203B41FA5}">
                      <a16:colId xmlns:a16="http://schemas.microsoft.com/office/drawing/2014/main" val="240017843"/>
                    </a:ext>
                  </a:extLst>
                </a:gridCol>
                <a:gridCol w="1466538">
                  <a:extLst>
                    <a:ext uri="{9D8B030D-6E8A-4147-A177-3AD203B41FA5}">
                      <a16:colId xmlns:a16="http://schemas.microsoft.com/office/drawing/2014/main" val="255417272"/>
                    </a:ext>
                  </a:extLst>
                </a:gridCol>
                <a:gridCol w="1104013">
                  <a:extLst>
                    <a:ext uri="{9D8B030D-6E8A-4147-A177-3AD203B41FA5}">
                      <a16:colId xmlns:a16="http://schemas.microsoft.com/office/drawing/2014/main" val="1209161963"/>
                    </a:ext>
                  </a:extLst>
                </a:gridCol>
                <a:gridCol w="1226008">
                  <a:extLst>
                    <a:ext uri="{9D8B030D-6E8A-4147-A177-3AD203B41FA5}">
                      <a16:colId xmlns:a16="http://schemas.microsoft.com/office/drawing/2014/main" val="3276218237"/>
                    </a:ext>
                  </a:extLst>
                </a:gridCol>
                <a:gridCol w="1410299">
                  <a:extLst>
                    <a:ext uri="{9D8B030D-6E8A-4147-A177-3AD203B41FA5}">
                      <a16:colId xmlns:a16="http://schemas.microsoft.com/office/drawing/2014/main" val="1159433699"/>
                    </a:ext>
                  </a:extLst>
                </a:gridCol>
                <a:gridCol w="1155926">
                  <a:extLst>
                    <a:ext uri="{9D8B030D-6E8A-4147-A177-3AD203B41FA5}">
                      <a16:colId xmlns:a16="http://schemas.microsoft.com/office/drawing/2014/main" val="2853960011"/>
                    </a:ext>
                  </a:extLst>
                </a:gridCol>
              </a:tblGrid>
              <a:tr h="0">
                <a:tc>
                  <a:txBody>
                    <a:bodyPr/>
                    <a:lstStyle/>
                    <a:p>
                      <a:pPr algn="ctr">
                        <a:lnSpc>
                          <a:spcPct val="115000"/>
                        </a:lnSpc>
                      </a:pPr>
                      <a:r>
                        <a:rPr lang="en-US" sz="1400">
                          <a:effectLst/>
                        </a:rPr>
                        <a:t>Optimizer</a:t>
                      </a:r>
                      <a:endParaRPr lang="tr-TR"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400" dirty="0">
                          <a:effectLst/>
                        </a:rPr>
                        <a:t>Learning Rate</a:t>
                      </a:r>
                      <a:endParaRPr lang="tr-TR"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400">
                          <a:effectLst/>
                        </a:rPr>
                        <a:t>Schedular</a:t>
                      </a:r>
                      <a:endParaRPr lang="tr-TR"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400">
                          <a:effectLst/>
                        </a:rPr>
                        <a:t>Betas</a:t>
                      </a:r>
                      <a:endParaRPr lang="tr-TR"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400">
                          <a:effectLst/>
                        </a:rPr>
                        <a:t>Weight Decay</a:t>
                      </a:r>
                      <a:endParaRPr lang="tr-TR"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400">
                          <a:effectLst/>
                        </a:rPr>
                        <a:t>Momentum</a:t>
                      </a:r>
                      <a:endParaRPr lang="tr-TR"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708513118"/>
                  </a:ext>
                </a:extLst>
              </a:tr>
              <a:tr h="0">
                <a:tc>
                  <a:txBody>
                    <a:bodyPr/>
                    <a:lstStyle/>
                    <a:p>
                      <a:pPr algn="ctr">
                        <a:lnSpc>
                          <a:spcPct val="115000"/>
                        </a:lnSpc>
                      </a:pPr>
                      <a:r>
                        <a:rPr lang="en-US" sz="1400" dirty="0">
                          <a:effectLst/>
                        </a:rPr>
                        <a:t>SGD Momentum</a:t>
                      </a:r>
                      <a:endParaRPr lang="tr-TR"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400">
                          <a:effectLst/>
                        </a:rPr>
                        <a:t>1e-4</a:t>
                      </a:r>
                      <a:endParaRPr lang="tr-TR"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400">
                          <a:effectLst/>
                        </a:rPr>
                        <a:t>True</a:t>
                      </a:r>
                      <a:endParaRPr lang="tr-TR"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400">
                          <a:effectLst/>
                        </a:rPr>
                        <a:t>(0.9, 0.999)</a:t>
                      </a:r>
                      <a:endParaRPr lang="tr-TR"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400">
                          <a:effectLst/>
                        </a:rPr>
                        <a:t>1e-4</a:t>
                      </a:r>
                      <a:endParaRPr lang="tr-TR"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400" dirty="0">
                          <a:effectLst/>
                        </a:rPr>
                        <a:t>-</a:t>
                      </a:r>
                      <a:endParaRPr lang="tr-TR"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007888760"/>
                  </a:ext>
                </a:extLst>
              </a:tr>
              <a:tr h="0">
                <a:tc>
                  <a:txBody>
                    <a:bodyPr/>
                    <a:lstStyle/>
                    <a:p>
                      <a:pPr algn="ctr">
                        <a:lnSpc>
                          <a:spcPct val="115000"/>
                        </a:lnSpc>
                      </a:pPr>
                      <a:r>
                        <a:rPr lang="en-US" sz="1400">
                          <a:effectLst/>
                        </a:rPr>
                        <a:t>Adam</a:t>
                      </a:r>
                      <a:endParaRPr lang="tr-TR"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400">
                          <a:effectLst/>
                        </a:rPr>
                        <a:t>1e-4</a:t>
                      </a:r>
                      <a:endParaRPr lang="tr-TR"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400">
                          <a:effectLst/>
                        </a:rPr>
                        <a:t>True</a:t>
                      </a:r>
                      <a:endParaRPr lang="tr-TR"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400">
                          <a:effectLst/>
                        </a:rPr>
                        <a:t>(0.99, 0.99)</a:t>
                      </a:r>
                      <a:endParaRPr lang="tr-TR"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400">
                          <a:effectLst/>
                        </a:rPr>
                        <a:t>1e-4</a:t>
                      </a:r>
                      <a:endParaRPr lang="tr-TR"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400">
                          <a:effectLst/>
                        </a:rPr>
                        <a:t>-</a:t>
                      </a:r>
                      <a:endParaRPr lang="tr-TR"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137911068"/>
                  </a:ext>
                </a:extLst>
              </a:tr>
              <a:tr h="0">
                <a:tc>
                  <a:txBody>
                    <a:bodyPr/>
                    <a:lstStyle/>
                    <a:p>
                      <a:pPr algn="ctr">
                        <a:lnSpc>
                          <a:spcPct val="115000"/>
                        </a:lnSpc>
                      </a:pPr>
                      <a:r>
                        <a:rPr lang="en-US" sz="1400">
                          <a:effectLst/>
                        </a:rPr>
                        <a:t>AdamW</a:t>
                      </a:r>
                      <a:endParaRPr lang="tr-TR"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400">
                          <a:effectLst/>
                        </a:rPr>
                        <a:t>1e-3</a:t>
                      </a:r>
                      <a:endParaRPr lang="tr-TR"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400">
                          <a:effectLst/>
                        </a:rPr>
                        <a:t>False</a:t>
                      </a:r>
                      <a:endParaRPr lang="tr-TR"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400">
                          <a:effectLst/>
                        </a:rPr>
                        <a:t>-</a:t>
                      </a:r>
                      <a:endParaRPr lang="tr-TR"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400">
                          <a:effectLst/>
                        </a:rPr>
                        <a:t>-</a:t>
                      </a:r>
                      <a:endParaRPr lang="tr-TR"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400" dirty="0">
                          <a:effectLst/>
                        </a:rPr>
                        <a:t>0.9</a:t>
                      </a:r>
                      <a:endParaRPr lang="tr-TR"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342810479"/>
                  </a:ext>
                </a:extLst>
              </a:tr>
            </a:tbl>
          </a:graphicData>
        </a:graphic>
      </p:graphicFrame>
      <p:pic>
        <p:nvPicPr>
          <p:cNvPr id="11" name="Ses 10">
            <a:hlinkClick r:id="" action="ppaction://media"/>
            <a:extLst>
              <a:ext uri="{FF2B5EF4-FFF2-40B4-BE49-F238E27FC236}">
                <a16:creationId xmlns:a16="http://schemas.microsoft.com/office/drawing/2014/main" id="{3866390E-E664-3B42-B637-1C559F8C8A85}"/>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1878677738"/>
      </p:ext>
    </p:extLst>
  </p:cSld>
  <p:clrMapOvr>
    <a:masterClrMapping/>
  </p:clrMapOvr>
  <mc:AlternateContent xmlns:mc="http://schemas.openxmlformats.org/markup-compatibility/2006">
    <mc:Choice xmlns:p14="http://schemas.microsoft.com/office/powerpoint/2010/main" Requires="p14">
      <p:transition spd="slow" p14:dur="2000" advTm="31884"/>
    </mc:Choice>
    <mc:Fallback>
      <p:transition spd="slow" advTm="318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par>
                                <p:cTn id="7" presetID="9"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dissolve">
                                      <p:cBhvr>
                                        <p:cTn id="9" dur="500"/>
                                        <p:tgtEl>
                                          <p:spTgt spid="7"/>
                                        </p:tgtEl>
                                      </p:cBhvr>
                                    </p:animEffect>
                                  </p:childTnLst>
                                </p:cTn>
                              </p:par>
                              <p:par>
                                <p:cTn id="10" presetID="9"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dissolve">
                                      <p:cBhvr>
                                        <p:cTn id="18" dur="500"/>
                                        <p:tgtEl>
                                          <p:spTgt spid="3"/>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dissolve">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dissolve">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30" fill="hold" display="0">
                  <p:stCondLst>
                    <p:cond delay="indefinite"/>
                  </p:stCondLst>
                  <p:endCondLst>
                    <p:cond evt="onStopAudio" delay="0">
                      <p:tgtEl>
                        <p:sldTgt/>
                      </p:tgtEl>
                    </p:cond>
                  </p:endCondLst>
                </p:cTn>
                <p:tgtEl>
                  <p:spTgt spid="11"/>
                </p:tgtEl>
              </p:cMediaNode>
            </p:audio>
          </p:childTnLst>
        </p:cTn>
      </p:par>
    </p:tnLst>
    <p:bldLst>
      <p:bldP spid="2" grpId="0" animBg="1"/>
      <p:bldP spid="3" grpId="0" animBg="1"/>
      <p:bldP spid="4" grpId="0" animBg="1"/>
      <p:bldP spid="7" grpId="0"/>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280335"/>
            <a:ext cx="10515600" cy="1325563"/>
          </a:xfrm>
        </p:spPr>
        <p:txBody>
          <a:bodyPr/>
          <a:lstStyle/>
          <a:p>
            <a:pPr algn="ctr"/>
            <a:r>
              <a:rPr lang="en-US" dirty="0"/>
              <a:t>Result interpretation</a:t>
            </a:r>
          </a:p>
        </p:txBody>
      </p:sp>
      <p:pic>
        <p:nvPicPr>
          <p:cNvPr id="16" name="Resim 15">
            <a:extLst>
              <a:ext uri="{FF2B5EF4-FFF2-40B4-BE49-F238E27FC236}">
                <a16:creationId xmlns:a16="http://schemas.microsoft.com/office/drawing/2014/main" id="{174EC0C8-2430-6249-BC6B-888D101DFC69}"/>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5568140" y="612733"/>
            <a:ext cx="6623860" cy="3123912"/>
          </a:xfrm>
          <a:prstGeom prst="rect">
            <a:avLst/>
          </a:prstGeom>
        </p:spPr>
      </p:pic>
      <p:graphicFrame>
        <p:nvGraphicFramePr>
          <p:cNvPr id="7" name="Tablo 6">
            <a:extLst>
              <a:ext uri="{FF2B5EF4-FFF2-40B4-BE49-F238E27FC236}">
                <a16:creationId xmlns:a16="http://schemas.microsoft.com/office/drawing/2014/main" id="{C601835C-244A-B049-8FF3-E42AF894E01B}"/>
              </a:ext>
            </a:extLst>
          </p:cNvPr>
          <p:cNvGraphicFramePr>
            <a:graphicFrameLocks noGrp="1"/>
          </p:cNvGraphicFramePr>
          <p:nvPr>
            <p:extLst>
              <p:ext uri="{D42A27DB-BD31-4B8C-83A1-F6EECF244321}">
                <p14:modId xmlns:p14="http://schemas.microsoft.com/office/powerpoint/2010/main" val="1077472816"/>
              </p:ext>
            </p:extLst>
          </p:nvPr>
        </p:nvGraphicFramePr>
        <p:xfrm>
          <a:off x="0" y="612732"/>
          <a:ext cx="5532121" cy="2714735"/>
        </p:xfrm>
        <a:graphic>
          <a:graphicData uri="http://schemas.openxmlformats.org/drawingml/2006/table">
            <a:tbl>
              <a:tblPr firstRow="1" firstCol="1" bandRow="1">
                <a:tableStyleId>{F5AB1C69-6EDB-4FF4-983F-18BD219EF322}</a:tableStyleId>
              </a:tblPr>
              <a:tblGrid>
                <a:gridCol w="1010842">
                  <a:extLst>
                    <a:ext uri="{9D8B030D-6E8A-4147-A177-3AD203B41FA5}">
                      <a16:colId xmlns:a16="http://schemas.microsoft.com/office/drawing/2014/main" val="2239692087"/>
                    </a:ext>
                  </a:extLst>
                </a:gridCol>
                <a:gridCol w="1119603">
                  <a:extLst>
                    <a:ext uri="{9D8B030D-6E8A-4147-A177-3AD203B41FA5}">
                      <a16:colId xmlns:a16="http://schemas.microsoft.com/office/drawing/2014/main" val="3744269501"/>
                    </a:ext>
                  </a:extLst>
                </a:gridCol>
                <a:gridCol w="1044110">
                  <a:extLst>
                    <a:ext uri="{9D8B030D-6E8A-4147-A177-3AD203B41FA5}">
                      <a16:colId xmlns:a16="http://schemas.microsoft.com/office/drawing/2014/main" val="1421769939"/>
                    </a:ext>
                  </a:extLst>
                </a:gridCol>
                <a:gridCol w="997407">
                  <a:extLst>
                    <a:ext uri="{9D8B030D-6E8A-4147-A177-3AD203B41FA5}">
                      <a16:colId xmlns:a16="http://schemas.microsoft.com/office/drawing/2014/main" val="446164590"/>
                    </a:ext>
                  </a:extLst>
                </a:gridCol>
                <a:gridCol w="1360159">
                  <a:extLst>
                    <a:ext uri="{9D8B030D-6E8A-4147-A177-3AD203B41FA5}">
                      <a16:colId xmlns:a16="http://schemas.microsoft.com/office/drawing/2014/main" val="863106940"/>
                    </a:ext>
                  </a:extLst>
                </a:gridCol>
              </a:tblGrid>
              <a:tr h="240063">
                <a:tc>
                  <a:txBody>
                    <a:bodyPr/>
                    <a:lstStyle/>
                    <a:p>
                      <a:endParaRPr lang="tr-TR" sz="1000" dirty="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tr-TR" sz="1000" dirty="0">
                        <a:effectLst/>
                        <a:latin typeface="Calibri" panose="020F0502020204030204" pitchFamily="34" charset="0"/>
                        <a:cs typeface="Times New Roman" panose="02020603050405020304" pitchFamily="18" charset="0"/>
                      </a:endParaRPr>
                    </a:p>
                  </a:txBody>
                  <a:tcPr marL="68580" marR="68580" marT="0" marB="0" anchor="b"/>
                </a:tc>
                <a:tc gridSpan="3">
                  <a:txBody>
                    <a:bodyPr/>
                    <a:lstStyle/>
                    <a:p>
                      <a:pPr algn="ctr"/>
                      <a:r>
                        <a:rPr lang="en-US" sz="1000" dirty="0">
                          <a:effectLst/>
                        </a:rPr>
                        <a:t>Accuracy</a:t>
                      </a:r>
                      <a:endParaRPr lang="tr-TR"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hMerge="1">
                  <a:txBody>
                    <a:bodyPr/>
                    <a:lstStyle/>
                    <a:p>
                      <a:endParaRPr lang="tr-TR"/>
                    </a:p>
                  </a:txBody>
                  <a:tcPr/>
                </a:tc>
                <a:tc hMerge="1">
                  <a:txBody>
                    <a:bodyPr/>
                    <a:lstStyle/>
                    <a:p>
                      <a:endParaRPr lang="tr-TR"/>
                    </a:p>
                  </a:txBody>
                  <a:tcPr/>
                </a:tc>
                <a:extLst>
                  <a:ext uri="{0D108BD9-81ED-4DB2-BD59-A6C34878D82A}">
                    <a16:rowId xmlns:a16="http://schemas.microsoft.com/office/drawing/2014/main" val="1695194489"/>
                  </a:ext>
                </a:extLst>
              </a:tr>
              <a:tr h="327070">
                <a:tc>
                  <a:txBody>
                    <a:bodyPr/>
                    <a:lstStyle/>
                    <a:p>
                      <a:pPr algn="ctr"/>
                      <a:r>
                        <a:rPr lang="en-US" sz="1000">
                          <a:effectLst/>
                        </a:rPr>
                        <a:t>Pretrained</a:t>
                      </a:r>
                      <a:endParaRPr lang="tr-TR"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r>
                        <a:rPr lang="en-US" sz="1000">
                          <a:effectLst/>
                        </a:rPr>
                        <a:t>Model</a:t>
                      </a:r>
                      <a:endParaRPr lang="tr-TR"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r>
                        <a:rPr lang="en-US" sz="1000">
                          <a:effectLst/>
                        </a:rPr>
                        <a:t>Adam</a:t>
                      </a:r>
                      <a:endParaRPr lang="tr-TR"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r>
                        <a:rPr lang="en-US" sz="1000" dirty="0">
                          <a:effectLst/>
                        </a:rPr>
                        <a:t>AdamW</a:t>
                      </a:r>
                      <a:endParaRPr lang="tr-TR"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r>
                        <a:rPr lang="en-US" sz="1000">
                          <a:effectLst/>
                        </a:rPr>
                        <a:t>SGD Momentum</a:t>
                      </a:r>
                      <a:endParaRPr lang="tr-TR"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4063042286"/>
                  </a:ext>
                </a:extLst>
              </a:tr>
              <a:tr h="450387">
                <a:tc>
                  <a:txBody>
                    <a:bodyPr/>
                    <a:lstStyle/>
                    <a:p>
                      <a:pPr algn="ctr"/>
                      <a:r>
                        <a:rPr lang="en-US" sz="1000">
                          <a:effectLst/>
                        </a:rPr>
                        <a:t>FALSE</a:t>
                      </a:r>
                      <a:endParaRPr lang="tr-TR"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r>
                        <a:rPr lang="en-US" sz="1000">
                          <a:effectLst/>
                        </a:rPr>
                        <a:t>*ProposedNet</a:t>
                      </a:r>
                      <a:endParaRPr lang="tr-TR"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r>
                        <a:rPr lang="en-US" sz="1000" dirty="0">
                          <a:effectLst/>
                        </a:rPr>
                        <a:t>87.21</a:t>
                      </a:r>
                      <a:endParaRPr lang="tr-TR" sz="1000" dirty="0">
                        <a:effectLst/>
                      </a:endParaRPr>
                    </a:p>
                    <a:p>
                      <a:pPr algn="ctr"/>
                      <a:r>
                        <a:rPr lang="en-US" sz="1000" dirty="0">
                          <a:effectLst/>
                        </a:rPr>
                        <a:t>(40 epochs)</a:t>
                      </a:r>
                      <a:endParaRPr lang="tr-TR"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r>
                        <a:rPr lang="en-US" sz="1000" dirty="0">
                          <a:effectLst/>
                        </a:rPr>
                        <a:t>87.21</a:t>
                      </a:r>
                      <a:endParaRPr lang="tr-TR" sz="1000" dirty="0">
                        <a:effectLst/>
                      </a:endParaRPr>
                    </a:p>
                    <a:p>
                      <a:pPr algn="ctr"/>
                      <a:r>
                        <a:rPr lang="en-US" sz="1000" dirty="0">
                          <a:effectLst/>
                        </a:rPr>
                        <a:t>(120 epochs)</a:t>
                      </a:r>
                      <a:endParaRPr lang="tr-TR"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r>
                        <a:rPr lang="en-US" sz="1000">
                          <a:effectLst/>
                        </a:rPr>
                        <a:t>87.21</a:t>
                      </a:r>
                      <a:endParaRPr lang="tr-TR" sz="1000">
                        <a:effectLst/>
                      </a:endParaRPr>
                    </a:p>
                    <a:p>
                      <a:pPr algn="ctr"/>
                      <a:r>
                        <a:rPr lang="en-US" sz="1000">
                          <a:effectLst/>
                        </a:rPr>
                        <a:t>(190 epochs)</a:t>
                      </a:r>
                      <a:endParaRPr lang="tr-TR"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792117011"/>
                  </a:ext>
                </a:extLst>
              </a:tr>
              <a:tr h="275426">
                <a:tc>
                  <a:txBody>
                    <a:bodyPr/>
                    <a:lstStyle/>
                    <a:p>
                      <a:pPr algn="ctr"/>
                      <a:r>
                        <a:rPr lang="en-US" sz="1000">
                          <a:effectLst/>
                        </a:rPr>
                        <a:t>FALSE</a:t>
                      </a:r>
                      <a:endParaRPr lang="tr-TR"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r>
                        <a:rPr lang="en-US" sz="1000">
                          <a:effectLst/>
                        </a:rPr>
                        <a:t>DarkCovidNet</a:t>
                      </a:r>
                      <a:endParaRPr lang="tr-TR"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r>
                        <a:rPr lang="en-US" sz="1000">
                          <a:effectLst/>
                        </a:rPr>
                        <a:t>84.88</a:t>
                      </a:r>
                      <a:endParaRPr lang="tr-TR"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r>
                        <a:rPr lang="en-US" sz="1000">
                          <a:effectLst/>
                        </a:rPr>
                        <a:t>86.05</a:t>
                      </a:r>
                      <a:endParaRPr lang="tr-TR"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r>
                        <a:rPr lang="en-US" sz="1000" dirty="0">
                          <a:effectLst/>
                        </a:rPr>
                        <a:t>83.33</a:t>
                      </a:r>
                      <a:endParaRPr lang="tr-TR"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4196517230"/>
                  </a:ext>
                </a:extLst>
              </a:tr>
              <a:tr h="275426">
                <a:tc>
                  <a:txBody>
                    <a:bodyPr/>
                    <a:lstStyle/>
                    <a:p>
                      <a:pPr algn="ctr"/>
                      <a:r>
                        <a:rPr lang="en-US" sz="1000">
                          <a:effectLst/>
                        </a:rPr>
                        <a:t>FALSE</a:t>
                      </a:r>
                      <a:endParaRPr lang="tr-TR"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r>
                        <a:rPr lang="en-US" sz="1000">
                          <a:effectLst/>
                        </a:rPr>
                        <a:t>CovidNet</a:t>
                      </a:r>
                      <a:endParaRPr lang="tr-TR"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r>
                        <a:rPr lang="en-US" sz="1000">
                          <a:effectLst/>
                        </a:rPr>
                        <a:t>86.04</a:t>
                      </a:r>
                      <a:endParaRPr lang="tr-TR"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r>
                        <a:rPr lang="en-US" sz="1000">
                          <a:effectLst/>
                        </a:rPr>
                        <a:t>84.88</a:t>
                      </a:r>
                      <a:endParaRPr lang="tr-TR"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r>
                        <a:rPr lang="en-US" sz="1000" dirty="0">
                          <a:effectLst/>
                        </a:rPr>
                        <a:t>82.55</a:t>
                      </a:r>
                      <a:endParaRPr lang="tr-TR"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856588578"/>
                  </a:ext>
                </a:extLst>
              </a:tr>
              <a:tr h="275426">
                <a:tc>
                  <a:txBody>
                    <a:bodyPr/>
                    <a:lstStyle/>
                    <a:p>
                      <a:pPr algn="ctr"/>
                      <a:r>
                        <a:rPr lang="en-US" sz="1000">
                          <a:effectLst/>
                        </a:rPr>
                        <a:t>FALSE</a:t>
                      </a:r>
                      <a:endParaRPr lang="tr-TR"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r>
                        <a:rPr lang="en-US" sz="1000" dirty="0">
                          <a:effectLst/>
                        </a:rPr>
                        <a:t>NovelNet</a:t>
                      </a:r>
                      <a:endParaRPr lang="tr-TR"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r>
                        <a:rPr lang="en-US" sz="1000">
                          <a:effectLst/>
                        </a:rPr>
                        <a:t>79.84</a:t>
                      </a:r>
                      <a:endParaRPr lang="tr-TR"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r>
                        <a:rPr lang="en-US" sz="1000">
                          <a:effectLst/>
                        </a:rPr>
                        <a:t>81.00</a:t>
                      </a:r>
                      <a:endParaRPr lang="tr-TR"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r>
                        <a:rPr lang="en-US" sz="1000" dirty="0">
                          <a:effectLst/>
                        </a:rPr>
                        <a:t>82.55</a:t>
                      </a:r>
                      <a:endParaRPr lang="tr-TR"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375543315"/>
                  </a:ext>
                </a:extLst>
              </a:tr>
              <a:tr h="275426">
                <a:tc>
                  <a:txBody>
                    <a:bodyPr/>
                    <a:lstStyle/>
                    <a:p>
                      <a:pPr algn="ctr"/>
                      <a:r>
                        <a:rPr lang="en-US" sz="1000">
                          <a:effectLst/>
                        </a:rPr>
                        <a:t>TRUE</a:t>
                      </a:r>
                      <a:endParaRPr lang="tr-TR"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r>
                        <a:rPr lang="en-US" sz="1000">
                          <a:effectLst/>
                        </a:rPr>
                        <a:t>AlexNet</a:t>
                      </a:r>
                      <a:endParaRPr lang="tr-TR"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r>
                        <a:rPr lang="en-US" sz="1000">
                          <a:effectLst/>
                        </a:rPr>
                        <a:t>82.64</a:t>
                      </a:r>
                      <a:endParaRPr lang="tr-TR"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r>
                        <a:rPr lang="en-US" sz="1000" dirty="0">
                          <a:effectLst/>
                        </a:rPr>
                        <a:t>84.88</a:t>
                      </a:r>
                      <a:endParaRPr lang="tr-TR"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r>
                        <a:rPr lang="en-US" sz="1000" dirty="0">
                          <a:effectLst/>
                        </a:rPr>
                        <a:t>86.04</a:t>
                      </a:r>
                      <a:endParaRPr lang="tr-TR"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4026506270"/>
                  </a:ext>
                </a:extLst>
              </a:tr>
              <a:tr h="275426">
                <a:tc>
                  <a:txBody>
                    <a:bodyPr/>
                    <a:lstStyle/>
                    <a:p>
                      <a:pPr algn="ctr"/>
                      <a:r>
                        <a:rPr lang="en-US" sz="1000">
                          <a:effectLst/>
                        </a:rPr>
                        <a:t>TRUE</a:t>
                      </a:r>
                      <a:endParaRPr lang="tr-TR"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r>
                        <a:rPr lang="en-US" sz="1000">
                          <a:effectLst/>
                        </a:rPr>
                        <a:t>ResNet50</a:t>
                      </a:r>
                      <a:endParaRPr lang="tr-TR"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r>
                        <a:rPr lang="en-US" sz="1000">
                          <a:effectLst/>
                        </a:rPr>
                        <a:t>83.72</a:t>
                      </a:r>
                      <a:endParaRPr lang="tr-TR"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r>
                        <a:rPr lang="en-US" sz="1000">
                          <a:effectLst/>
                        </a:rPr>
                        <a:t>84.49</a:t>
                      </a:r>
                      <a:endParaRPr lang="tr-TR"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r>
                        <a:rPr lang="en-US" sz="1000" dirty="0">
                          <a:effectLst/>
                        </a:rPr>
                        <a:t>86.82</a:t>
                      </a:r>
                      <a:endParaRPr lang="tr-TR"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657700380"/>
                  </a:ext>
                </a:extLst>
              </a:tr>
              <a:tr h="320085">
                <a:tc>
                  <a:txBody>
                    <a:bodyPr/>
                    <a:lstStyle/>
                    <a:p>
                      <a:pPr algn="ctr"/>
                      <a:r>
                        <a:rPr lang="en-US" sz="1000">
                          <a:effectLst/>
                        </a:rPr>
                        <a:t>TRUE</a:t>
                      </a:r>
                      <a:endParaRPr lang="tr-TR"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r>
                        <a:rPr lang="en-US" sz="1000">
                          <a:effectLst/>
                        </a:rPr>
                        <a:t>SqueezeNet1_1</a:t>
                      </a:r>
                      <a:endParaRPr lang="tr-TR"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r>
                        <a:rPr lang="en-US" sz="1000">
                          <a:effectLst/>
                        </a:rPr>
                        <a:t>83.72</a:t>
                      </a:r>
                      <a:endParaRPr lang="tr-TR"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r>
                        <a:rPr lang="en-US" sz="1000">
                          <a:effectLst/>
                        </a:rPr>
                        <a:t>84.88</a:t>
                      </a:r>
                      <a:endParaRPr lang="tr-TR"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algn="ctr"/>
                      <a:r>
                        <a:rPr lang="en-US" sz="1000" dirty="0">
                          <a:effectLst/>
                        </a:rPr>
                        <a:t>75.88</a:t>
                      </a:r>
                      <a:endParaRPr lang="tr-TR"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891190953"/>
                  </a:ext>
                </a:extLst>
              </a:tr>
            </a:tbl>
          </a:graphicData>
        </a:graphic>
      </p:graphicFrame>
      <p:sp>
        <p:nvSpPr>
          <p:cNvPr id="18" name="Dikdörtgen 17">
            <a:extLst>
              <a:ext uri="{FF2B5EF4-FFF2-40B4-BE49-F238E27FC236}">
                <a16:creationId xmlns:a16="http://schemas.microsoft.com/office/drawing/2014/main" id="{E10DF48E-9041-474C-8DF8-F69A352937AC}"/>
              </a:ext>
            </a:extLst>
          </p:cNvPr>
          <p:cNvSpPr/>
          <p:nvPr/>
        </p:nvSpPr>
        <p:spPr>
          <a:xfrm>
            <a:off x="2218112" y="1173049"/>
            <a:ext cx="857597" cy="479104"/>
          </a:xfrm>
          <a:prstGeom prst="rect">
            <a:avLst/>
          </a:prstGeom>
          <a:solidFill>
            <a:srgbClr val="FFFF00">
              <a:alpha val="32000"/>
            </a:srgbClr>
          </a:solidFill>
          <a:ln w="19050">
            <a:solidFill>
              <a:srgbClr val="58FF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graphicFrame>
        <p:nvGraphicFramePr>
          <p:cNvPr id="8" name="Tablo 7">
            <a:extLst>
              <a:ext uri="{FF2B5EF4-FFF2-40B4-BE49-F238E27FC236}">
                <a16:creationId xmlns:a16="http://schemas.microsoft.com/office/drawing/2014/main" id="{BEF8420F-0F60-794F-A7A2-3BDACF856D8F}"/>
              </a:ext>
            </a:extLst>
          </p:cNvPr>
          <p:cNvGraphicFramePr>
            <a:graphicFrameLocks noGrp="1"/>
          </p:cNvGraphicFramePr>
          <p:nvPr>
            <p:extLst>
              <p:ext uri="{D42A27DB-BD31-4B8C-83A1-F6EECF244321}">
                <p14:modId xmlns:p14="http://schemas.microsoft.com/office/powerpoint/2010/main" val="877778522"/>
              </p:ext>
            </p:extLst>
          </p:nvPr>
        </p:nvGraphicFramePr>
        <p:xfrm>
          <a:off x="1" y="3366104"/>
          <a:ext cx="5532120" cy="3448053"/>
        </p:xfrm>
        <a:graphic>
          <a:graphicData uri="http://schemas.openxmlformats.org/drawingml/2006/table">
            <a:tbl>
              <a:tblPr firstRow="1" firstCol="1" bandRow="1">
                <a:tableStyleId>{5C22544A-7EE6-4342-B048-85BDC9FD1C3A}</a:tableStyleId>
              </a:tblPr>
              <a:tblGrid>
                <a:gridCol w="1726955">
                  <a:extLst>
                    <a:ext uri="{9D8B030D-6E8A-4147-A177-3AD203B41FA5}">
                      <a16:colId xmlns:a16="http://schemas.microsoft.com/office/drawing/2014/main" val="3055220995"/>
                    </a:ext>
                  </a:extLst>
                </a:gridCol>
                <a:gridCol w="692125">
                  <a:extLst>
                    <a:ext uri="{9D8B030D-6E8A-4147-A177-3AD203B41FA5}">
                      <a16:colId xmlns:a16="http://schemas.microsoft.com/office/drawing/2014/main" val="2575014988"/>
                    </a:ext>
                  </a:extLst>
                </a:gridCol>
                <a:gridCol w="778260">
                  <a:extLst>
                    <a:ext uri="{9D8B030D-6E8A-4147-A177-3AD203B41FA5}">
                      <a16:colId xmlns:a16="http://schemas.microsoft.com/office/drawing/2014/main" val="948231624"/>
                    </a:ext>
                  </a:extLst>
                </a:gridCol>
                <a:gridCol w="780702">
                  <a:extLst>
                    <a:ext uri="{9D8B030D-6E8A-4147-A177-3AD203B41FA5}">
                      <a16:colId xmlns:a16="http://schemas.microsoft.com/office/drawing/2014/main" val="113072344"/>
                    </a:ext>
                  </a:extLst>
                </a:gridCol>
                <a:gridCol w="802622">
                  <a:extLst>
                    <a:ext uri="{9D8B030D-6E8A-4147-A177-3AD203B41FA5}">
                      <a16:colId xmlns:a16="http://schemas.microsoft.com/office/drawing/2014/main" val="3342014449"/>
                    </a:ext>
                  </a:extLst>
                </a:gridCol>
                <a:gridCol w="751456">
                  <a:extLst>
                    <a:ext uri="{9D8B030D-6E8A-4147-A177-3AD203B41FA5}">
                      <a16:colId xmlns:a16="http://schemas.microsoft.com/office/drawing/2014/main" val="128399894"/>
                    </a:ext>
                  </a:extLst>
                </a:gridCol>
              </a:tblGrid>
              <a:tr h="417198">
                <a:tc>
                  <a:txBody>
                    <a:bodyPr/>
                    <a:lstStyle/>
                    <a:p>
                      <a:pPr algn="ctr">
                        <a:lnSpc>
                          <a:spcPct val="115000"/>
                        </a:lnSpc>
                      </a:pPr>
                      <a:r>
                        <a:rPr lang="en-US" sz="900" dirty="0">
                          <a:effectLst/>
                        </a:rPr>
                        <a:t>Method</a:t>
                      </a:r>
                      <a:endParaRPr lang="tr-TR"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900">
                          <a:effectLst/>
                        </a:rPr>
                        <a:t>Accuracy (%)</a:t>
                      </a:r>
                      <a:endParaRPr lang="tr-TR"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900" dirty="0">
                          <a:effectLst/>
                        </a:rPr>
                        <a:t>Sensitivity (%)</a:t>
                      </a:r>
                      <a:endParaRPr lang="tr-TR"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900">
                          <a:effectLst/>
                        </a:rPr>
                        <a:t>Specificity (%)</a:t>
                      </a:r>
                      <a:endParaRPr lang="tr-TR"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900">
                          <a:effectLst/>
                        </a:rPr>
                        <a:t>Precision</a:t>
                      </a:r>
                      <a:endParaRPr lang="tr-TR" sz="900">
                        <a:effectLst/>
                      </a:endParaRPr>
                    </a:p>
                    <a:p>
                      <a:pPr algn="ctr">
                        <a:lnSpc>
                          <a:spcPct val="115000"/>
                        </a:lnSpc>
                      </a:pPr>
                      <a:r>
                        <a:rPr lang="en-US" sz="900">
                          <a:effectLst/>
                        </a:rPr>
                        <a:t>(%)</a:t>
                      </a:r>
                      <a:endParaRPr lang="tr-TR"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900">
                          <a:effectLst/>
                        </a:rPr>
                        <a:t>F1-Score</a:t>
                      </a:r>
                      <a:endParaRPr lang="tr-TR" sz="900">
                        <a:effectLst/>
                      </a:endParaRPr>
                    </a:p>
                    <a:p>
                      <a:pPr algn="ctr">
                        <a:lnSpc>
                          <a:spcPct val="115000"/>
                        </a:lnSpc>
                      </a:pPr>
                      <a:r>
                        <a:rPr lang="en-US" sz="900">
                          <a:effectLst/>
                        </a:rPr>
                        <a:t>(%)</a:t>
                      </a:r>
                      <a:endParaRPr lang="tr-TR"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392958923"/>
                  </a:ext>
                </a:extLst>
              </a:tr>
              <a:tr h="284164">
                <a:tc>
                  <a:txBody>
                    <a:bodyPr/>
                    <a:lstStyle/>
                    <a:p>
                      <a:pPr algn="ctr">
                        <a:lnSpc>
                          <a:spcPct val="115000"/>
                        </a:lnSpc>
                      </a:pPr>
                      <a:r>
                        <a:rPr lang="en-US" sz="900">
                          <a:effectLst/>
                        </a:rPr>
                        <a:t>SVM</a:t>
                      </a:r>
                      <a:endParaRPr lang="tr-TR"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900">
                          <a:effectLst/>
                        </a:rPr>
                        <a:t>84.65</a:t>
                      </a:r>
                      <a:endParaRPr lang="tr-TR"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900">
                          <a:effectLst/>
                        </a:rPr>
                        <a:t>84.84</a:t>
                      </a:r>
                      <a:endParaRPr lang="tr-TR"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900">
                          <a:effectLst/>
                        </a:rPr>
                        <a:t>84.86</a:t>
                      </a:r>
                      <a:endParaRPr lang="tr-TR"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900">
                          <a:effectLst/>
                        </a:rPr>
                        <a:t>84.43</a:t>
                      </a:r>
                      <a:endParaRPr lang="tr-TR"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900">
                          <a:effectLst/>
                        </a:rPr>
                        <a:t>84.49</a:t>
                      </a:r>
                      <a:endParaRPr lang="tr-TR"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350531328"/>
                  </a:ext>
                </a:extLst>
              </a:tr>
              <a:tr h="434450">
                <a:tc>
                  <a:txBody>
                    <a:bodyPr/>
                    <a:lstStyle/>
                    <a:p>
                      <a:pPr algn="ctr">
                        <a:lnSpc>
                          <a:spcPct val="115000"/>
                        </a:lnSpc>
                      </a:pPr>
                      <a:r>
                        <a:rPr lang="en-US" sz="900">
                          <a:effectLst/>
                        </a:rPr>
                        <a:t>Pretrained Squeezenet1_1</a:t>
                      </a:r>
                      <a:endParaRPr lang="tr-TR" sz="900">
                        <a:effectLst/>
                      </a:endParaRPr>
                    </a:p>
                    <a:p>
                      <a:pPr algn="ctr">
                        <a:lnSpc>
                          <a:spcPct val="115000"/>
                        </a:lnSpc>
                      </a:pPr>
                      <a:r>
                        <a:rPr lang="en-US" sz="900">
                          <a:effectLst/>
                        </a:rPr>
                        <a:t>(AdamW)</a:t>
                      </a:r>
                      <a:endParaRPr lang="tr-TR"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900" dirty="0">
                          <a:effectLst/>
                        </a:rPr>
                        <a:t>84.88</a:t>
                      </a:r>
                      <a:endParaRPr lang="tr-TR"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900">
                          <a:effectLst/>
                        </a:rPr>
                        <a:t>84.88</a:t>
                      </a:r>
                      <a:endParaRPr lang="tr-TR"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900" dirty="0">
                          <a:effectLst/>
                        </a:rPr>
                        <a:t>84.98</a:t>
                      </a:r>
                      <a:endParaRPr lang="tr-TR"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900">
                          <a:effectLst/>
                        </a:rPr>
                        <a:t>84.65</a:t>
                      </a:r>
                      <a:endParaRPr lang="tr-TR"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900">
                          <a:effectLst/>
                        </a:rPr>
                        <a:t>84.65</a:t>
                      </a:r>
                      <a:endParaRPr lang="tr-TR"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792605211"/>
                  </a:ext>
                </a:extLst>
              </a:tr>
              <a:tr h="305391">
                <a:tc>
                  <a:txBody>
                    <a:bodyPr/>
                    <a:lstStyle/>
                    <a:p>
                      <a:pPr algn="ctr">
                        <a:lnSpc>
                          <a:spcPct val="115000"/>
                        </a:lnSpc>
                      </a:pPr>
                      <a:r>
                        <a:rPr lang="en-US" sz="900">
                          <a:effectLst/>
                        </a:rPr>
                        <a:t>Pretrained AlexNet</a:t>
                      </a:r>
                      <a:endParaRPr lang="tr-TR" sz="900">
                        <a:effectLst/>
                      </a:endParaRPr>
                    </a:p>
                    <a:p>
                      <a:pPr algn="ctr">
                        <a:lnSpc>
                          <a:spcPct val="115000"/>
                        </a:lnSpc>
                      </a:pPr>
                      <a:r>
                        <a:rPr lang="en-US" sz="900">
                          <a:effectLst/>
                        </a:rPr>
                        <a:t>(SGD Momentum)</a:t>
                      </a:r>
                      <a:endParaRPr lang="tr-TR"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900">
                          <a:effectLst/>
                        </a:rPr>
                        <a:t>86.04</a:t>
                      </a:r>
                      <a:endParaRPr lang="tr-TR"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900">
                          <a:effectLst/>
                        </a:rPr>
                        <a:t>86.04</a:t>
                      </a:r>
                      <a:endParaRPr lang="tr-TR"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900">
                          <a:effectLst/>
                        </a:rPr>
                        <a:t>86.26</a:t>
                      </a:r>
                      <a:endParaRPr lang="tr-TR"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900">
                          <a:effectLst/>
                        </a:rPr>
                        <a:t>86.08</a:t>
                      </a:r>
                      <a:endParaRPr lang="tr-TR"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900">
                          <a:effectLst/>
                        </a:rPr>
                        <a:t>86.80</a:t>
                      </a:r>
                      <a:endParaRPr lang="tr-TR"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811730292"/>
                  </a:ext>
                </a:extLst>
              </a:tr>
              <a:tr h="305391">
                <a:tc>
                  <a:txBody>
                    <a:bodyPr/>
                    <a:lstStyle/>
                    <a:p>
                      <a:pPr algn="ctr">
                        <a:lnSpc>
                          <a:spcPct val="115000"/>
                        </a:lnSpc>
                      </a:pPr>
                      <a:r>
                        <a:rPr lang="en-US" sz="900" dirty="0">
                          <a:effectLst/>
                        </a:rPr>
                        <a:t>Pretrained ResNet50</a:t>
                      </a:r>
                      <a:endParaRPr lang="tr-TR" sz="900" dirty="0">
                        <a:effectLst/>
                      </a:endParaRPr>
                    </a:p>
                    <a:p>
                      <a:pPr algn="ctr">
                        <a:lnSpc>
                          <a:spcPct val="115000"/>
                        </a:lnSpc>
                      </a:pPr>
                      <a:r>
                        <a:rPr lang="en-US" sz="900" dirty="0">
                          <a:effectLst/>
                        </a:rPr>
                        <a:t>(SGD Momentum)</a:t>
                      </a:r>
                      <a:endParaRPr lang="tr-TR"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900">
                          <a:effectLst/>
                        </a:rPr>
                        <a:t>86.82</a:t>
                      </a:r>
                      <a:endParaRPr lang="tr-TR"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900">
                          <a:effectLst/>
                        </a:rPr>
                        <a:t>86.68</a:t>
                      </a:r>
                      <a:endParaRPr lang="tr-TR"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900" dirty="0">
                          <a:effectLst/>
                        </a:rPr>
                        <a:t>87.02</a:t>
                      </a:r>
                      <a:endParaRPr lang="tr-TR"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900">
                          <a:effectLst/>
                        </a:rPr>
                        <a:t>86.93</a:t>
                      </a:r>
                      <a:endParaRPr lang="tr-TR"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900">
                          <a:effectLst/>
                        </a:rPr>
                        <a:t>86.70</a:t>
                      </a:r>
                      <a:endParaRPr lang="tr-TR"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121573712"/>
                  </a:ext>
                </a:extLst>
              </a:tr>
              <a:tr h="305391">
                <a:tc>
                  <a:txBody>
                    <a:bodyPr/>
                    <a:lstStyle/>
                    <a:p>
                      <a:pPr algn="ctr">
                        <a:lnSpc>
                          <a:spcPct val="115000"/>
                        </a:lnSpc>
                      </a:pPr>
                      <a:r>
                        <a:rPr lang="en-US" sz="900">
                          <a:effectLst/>
                        </a:rPr>
                        <a:t>NovelNet</a:t>
                      </a:r>
                      <a:endParaRPr lang="tr-TR" sz="900">
                        <a:effectLst/>
                      </a:endParaRPr>
                    </a:p>
                    <a:p>
                      <a:pPr algn="ctr">
                        <a:lnSpc>
                          <a:spcPct val="115000"/>
                        </a:lnSpc>
                      </a:pPr>
                      <a:r>
                        <a:rPr lang="en-US" sz="900">
                          <a:effectLst/>
                        </a:rPr>
                        <a:t>(SGD Momentum)</a:t>
                      </a:r>
                      <a:endParaRPr lang="tr-TR"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900">
                          <a:effectLst/>
                        </a:rPr>
                        <a:t>82.55</a:t>
                      </a:r>
                      <a:endParaRPr lang="tr-TR"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900">
                          <a:effectLst/>
                        </a:rPr>
                        <a:t>82.55</a:t>
                      </a:r>
                      <a:endParaRPr lang="tr-TR"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900" dirty="0">
                          <a:effectLst/>
                        </a:rPr>
                        <a:t>82.72</a:t>
                      </a:r>
                      <a:endParaRPr lang="tr-TR"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900" dirty="0">
                          <a:effectLst/>
                        </a:rPr>
                        <a:t>82.55</a:t>
                      </a:r>
                      <a:endParaRPr lang="tr-TR"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900">
                          <a:effectLst/>
                        </a:rPr>
                        <a:t>82.36</a:t>
                      </a:r>
                      <a:endParaRPr lang="tr-TR"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43863448"/>
                  </a:ext>
                </a:extLst>
              </a:tr>
              <a:tr h="305391">
                <a:tc>
                  <a:txBody>
                    <a:bodyPr/>
                    <a:lstStyle/>
                    <a:p>
                      <a:pPr algn="ctr">
                        <a:lnSpc>
                          <a:spcPct val="115000"/>
                        </a:lnSpc>
                      </a:pPr>
                      <a:r>
                        <a:rPr lang="en-US" sz="900">
                          <a:effectLst/>
                        </a:rPr>
                        <a:t>CovidNet</a:t>
                      </a:r>
                      <a:endParaRPr lang="tr-TR" sz="900">
                        <a:effectLst/>
                      </a:endParaRPr>
                    </a:p>
                    <a:p>
                      <a:pPr algn="ctr">
                        <a:lnSpc>
                          <a:spcPct val="115000"/>
                        </a:lnSpc>
                      </a:pPr>
                      <a:r>
                        <a:rPr lang="en-US" sz="900">
                          <a:effectLst/>
                        </a:rPr>
                        <a:t>(Adam)</a:t>
                      </a:r>
                      <a:endParaRPr lang="tr-TR"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900">
                          <a:effectLst/>
                        </a:rPr>
                        <a:t>86.04</a:t>
                      </a:r>
                      <a:endParaRPr lang="tr-TR"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900">
                          <a:effectLst/>
                        </a:rPr>
                        <a:t>86.04</a:t>
                      </a:r>
                      <a:endParaRPr lang="tr-TR"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900">
                          <a:effectLst/>
                        </a:rPr>
                        <a:t>86.26</a:t>
                      </a:r>
                      <a:endParaRPr lang="tr-TR"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900" dirty="0">
                          <a:effectLst/>
                        </a:rPr>
                        <a:t>85.88</a:t>
                      </a:r>
                      <a:endParaRPr lang="tr-TR"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900">
                          <a:effectLst/>
                        </a:rPr>
                        <a:t>85.76</a:t>
                      </a:r>
                      <a:endParaRPr lang="tr-TR"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261471439"/>
                  </a:ext>
                </a:extLst>
              </a:tr>
              <a:tr h="305391">
                <a:tc>
                  <a:txBody>
                    <a:bodyPr/>
                    <a:lstStyle/>
                    <a:p>
                      <a:pPr algn="ctr">
                        <a:lnSpc>
                          <a:spcPct val="115000"/>
                        </a:lnSpc>
                      </a:pPr>
                      <a:r>
                        <a:rPr lang="en-US" sz="900">
                          <a:effectLst/>
                        </a:rPr>
                        <a:t>DarkCovidNet</a:t>
                      </a:r>
                      <a:endParaRPr lang="tr-TR" sz="900">
                        <a:effectLst/>
                      </a:endParaRPr>
                    </a:p>
                    <a:p>
                      <a:pPr algn="ctr">
                        <a:lnSpc>
                          <a:spcPct val="115000"/>
                        </a:lnSpc>
                      </a:pPr>
                      <a:r>
                        <a:rPr lang="en-US" sz="900">
                          <a:effectLst/>
                        </a:rPr>
                        <a:t>(AdamW)</a:t>
                      </a:r>
                      <a:endParaRPr lang="tr-TR"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900">
                          <a:effectLst/>
                        </a:rPr>
                        <a:t>86.05</a:t>
                      </a:r>
                      <a:endParaRPr lang="tr-TR"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900">
                          <a:effectLst/>
                        </a:rPr>
                        <a:t>86.43</a:t>
                      </a:r>
                      <a:endParaRPr lang="tr-TR"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900">
                          <a:effectLst/>
                        </a:rPr>
                        <a:t>86.64</a:t>
                      </a:r>
                      <a:endParaRPr lang="tr-TR"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900" dirty="0">
                          <a:effectLst/>
                        </a:rPr>
                        <a:t>86.02</a:t>
                      </a:r>
                      <a:endParaRPr lang="tr-TR"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900" dirty="0">
                          <a:effectLst/>
                        </a:rPr>
                        <a:t>86.17</a:t>
                      </a:r>
                      <a:endParaRPr lang="tr-TR"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184299967"/>
                  </a:ext>
                </a:extLst>
              </a:tr>
              <a:tr h="305391">
                <a:tc>
                  <a:txBody>
                    <a:bodyPr/>
                    <a:lstStyle/>
                    <a:p>
                      <a:pPr algn="ctr">
                        <a:lnSpc>
                          <a:spcPct val="115000"/>
                        </a:lnSpc>
                      </a:pPr>
                      <a:r>
                        <a:rPr lang="en-US" sz="900" dirty="0">
                          <a:effectLst/>
                        </a:rPr>
                        <a:t>ProposedNet</a:t>
                      </a:r>
                      <a:endParaRPr lang="tr-TR" sz="900" dirty="0">
                        <a:effectLst/>
                      </a:endParaRPr>
                    </a:p>
                    <a:p>
                      <a:pPr algn="ctr">
                        <a:lnSpc>
                          <a:spcPct val="115000"/>
                        </a:lnSpc>
                      </a:pPr>
                      <a:r>
                        <a:rPr lang="en-US" sz="900" dirty="0">
                          <a:effectLst/>
                        </a:rPr>
                        <a:t>(Adam)</a:t>
                      </a:r>
                      <a:endParaRPr lang="tr-TR"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900" dirty="0">
                          <a:effectLst/>
                        </a:rPr>
                        <a:t>87.21</a:t>
                      </a:r>
                      <a:endParaRPr lang="tr-TR"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900">
                          <a:effectLst/>
                        </a:rPr>
                        <a:t>87.21</a:t>
                      </a:r>
                      <a:endParaRPr lang="tr-TR"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900">
                          <a:effectLst/>
                        </a:rPr>
                        <a:t>87.40</a:t>
                      </a:r>
                      <a:endParaRPr lang="tr-TR"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900">
                          <a:effectLst/>
                        </a:rPr>
                        <a:t>87.34</a:t>
                      </a:r>
                      <a:endParaRPr lang="tr-TR"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900" dirty="0">
                          <a:effectLst/>
                        </a:rPr>
                        <a:t>87.03</a:t>
                      </a:r>
                      <a:endParaRPr lang="tr-TR"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620060644"/>
                  </a:ext>
                </a:extLst>
              </a:tr>
              <a:tr h="479895">
                <a:tc>
                  <a:txBody>
                    <a:bodyPr/>
                    <a:lstStyle/>
                    <a:p>
                      <a:pPr algn="ctr">
                        <a:lnSpc>
                          <a:spcPct val="115000"/>
                        </a:lnSpc>
                      </a:pPr>
                      <a:r>
                        <a:rPr lang="en-US" sz="900" dirty="0">
                          <a:effectLst/>
                        </a:rPr>
                        <a:t>SVM with features extracted from ProposedNet weights</a:t>
                      </a:r>
                      <a:endParaRPr lang="tr-TR"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900">
                          <a:effectLst/>
                        </a:rPr>
                        <a:t>97.95</a:t>
                      </a:r>
                      <a:endParaRPr lang="tr-TR"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900">
                          <a:effectLst/>
                        </a:rPr>
                        <a:t>97.94</a:t>
                      </a:r>
                      <a:endParaRPr lang="tr-TR"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900">
                          <a:effectLst/>
                        </a:rPr>
                        <a:t>97.97</a:t>
                      </a:r>
                      <a:endParaRPr lang="tr-TR"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900">
                          <a:effectLst/>
                        </a:rPr>
                        <a:t>97.94</a:t>
                      </a:r>
                      <a:endParaRPr lang="tr-TR" sz="9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900" dirty="0">
                          <a:effectLst/>
                        </a:rPr>
                        <a:t>97.94</a:t>
                      </a:r>
                      <a:endParaRPr lang="tr-TR" sz="9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249555043"/>
                  </a:ext>
                </a:extLst>
              </a:tr>
            </a:tbl>
          </a:graphicData>
        </a:graphic>
      </p:graphicFrame>
      <p:graphicFrame>
        <p:nvGraphicFramePr>
          <p:cNvPr id="12" name="Tablo 11">
            <a:extLst>
              <a:ext uri="{FF2B5EF4-FFF2-40B4-BE49-F238E27FC236}">
                <a16:creationId xmlns:a16="http://schemas.microsoft.com/office/drawing/2014/main" id="{69715EE8-5B2A-FE42-B787-20AAE11BFA6C}"/>
              </a:ext>
            </a:extLst>
          </p:cNvPr>
          <p:cNvGraphicFramePr>
            <a:graphicFrameLocks noGrp="1"/>
          </p:cNvGraphicFramePr>
          <p:nvPr>
            <p:extLst>
              <p:ext uri="{D42A27DB-BD31-4B8C-83A1-F6EECF244321}">
                <p14:modId xmlns:p14="http://schemas.microsoft.com/office/powerpoint/2010/main" val="461386077"/>
              </p:ext>
            </p:extLst>
          </p:nvPr>
        </p:nvGraphicFramePr>
        <p:xfrm>
          <a:off x="5568140" y="3738878"/>
          <a:ext cx="6623859" cy="1527353"/>
        </p:xfrm>
        <a:graphic>
          <a:graphicData uri="http://schemas.openxmlformats.org/drawingml/2006/table">
            <a:tbl>
              <a:tblPr firstRow="1" firstCol="1" bandRow="1">
                <a:tableStyleId>{74C1A8A3-306A-4EB7-A6B1-4F7E0EB9C5D6}</a:tableStyleId>
              </a:tblPr>
              <a:tblGrid>
                <a:gridCol w="1705496">
                  <a:extLst>
                    <a:ext uri="{9D8B030D-6E8A-4147-A177-3AD203B41FA5}">
                      <a16:colId xmlns:a16="http://schemas.microsoft.com/office/drawing/2014/main" val="1079745189"/>
                    </a:ext>
                  </a:extLst>
                </a:gridCol>
                <a:gridCol w="1070264">
                  <a:extLst>
                    <a:ext uri="{9D8B030D-6E8A-4147-A177-3AD203B41FA5}">
                      <a16:colId xmlns:a16="http://schemas.microsoft.com/office/drawing/2014/main" val="3723672615"/>
                    </a:ext>
                  </a:extLst>
                </a:gridCol>
                <a:gridCol w="932459">
                  <a:extLst>
                    <a:ext uri="{9D8B030D-6E8A-4147-A177-3AD203B41FA5}">
                      <a16:colId xmlns:a16="http://schemas.microsoft.com/office/drawing/2014/main" val="3718814307"/>
                    </a:ext>
                  </a:extLst>
                </a:gridCol>
                <a:gridCol w="972112">
                  <a:extLst>
                    <a:ext uri="{9D8B030D-6E8A-4147-A177-3AD203B41FA5}">
                      <a16:colId xmlns:a16="http://schemas.microsoft.com/office/drawing/2014/main" val="4134121093"/>
                    </a:ext>
                  </a:extLst>
                </a:gridCol>
                <a:gridCol w="972112">
                  <a:extLst>
                    <a:ext uri="{9D8B030D-6E8A-4147-A177-3AD203B41FA5}">
                      <a16:colId xmlns:a16="http://schemas.microsoft.com/office/drawing/2014/main" val="4182202774"/>
                    </a:ext>
                  </a:extLst>
                </a:gridCol>
                <a:gridCol w="971416">
                  <a:extLst>
                    <a:ext uri="{9D8B030D-6E8A-4147-A177-3AD203B41FA5}">
                      <a16:colId xmlns:a16="http://schemas.microsoft.com/office/drawing/2014/main" val="3069438708"/>
                    </a:ext>
                  </a:extLst>
                </a:gridCol>
              </a:tblGrid>
              <a:tr h="235079">
                <a:tc>
                  <a:txBody>
                    <a:bodyPr/>
                    <a:lstStyle/>
                    <a:p>
                      <a:pPr algn="ctr">
                        <a:lnSpc>
                          <a:spcPct val="115000"/>
                        </a:lnSpc>
                      </a:pPr>
                      <a:r>
                        <a:rPr lang="en-US" sz="1200">
                          <a:effectLst/>
                        </a:rPr>
                        <a:t>ProposedNet (Adam)</a:t>
                      </a:r>
                      <a:endParaRPr lang="tr-TR"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gridSpan="5">
                  <a:txBody>
                    <a:bodyPr/>
                    <a:lstStyle/>
                    <a:p>
                      <a:pPr algn="ctr">
                        <a:lnSpc>
                          <a:spcPct val="115000"/>
                        </a:lnSpc>
                      </a:pPr>
                      <a:r>
                        <a:rPr lang="en-US" sz="1200">
                          <a:effectLst/>
                        </a:rPr>
                        <a:t>Actual Class</a:t>
                      </a:r>
                      <a:endParaRPr lang="tr-TR"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extLst>
                  <a:ext uri="{0D108BD9-81ED-4DB2-BD59-A6C34878D82A}">
                    <a16:rowId xmlns:a16="http://schemas.microsoft.com/office/drawing/2014/main" val="3180573856"/>
                  </a:ext>
                </a:extLst>
              </a:tr>
              <a:tr h="368012">
                <a:tc rowSpan="5">
                  <a:txBody>
                    <a:bodyPr/>
                    <a:lstStyle/>
                    <a:p>
                      <a:pPr algn="ctr">
                        <a:lnSpc>
                          <a:spcPct val="115000"/>
                        </a:lnSpc>
                      </a:pPr>
                      <a:r>
                        <a:rPr lang="en-US" sz="1200" dirty="0">
                          <a:effectLst/>
                        </a:rPr>
                        <a:t>Predicted</a:t>
                      </a:r>
                      <a:endParaRPr lang="tr-TR" sz="1200" dirty="0">
                        <a:effectLst/>
                      </a:endParaRPr>
                    </a:p>
                    <a:p>
                      <a:pPr algn="ctr">
                        <a:lnSpc>
                          <a:spcPct val="115000"/>
                        </a:lnSpc>
                      </a:pPr>
                      <a:r>
                        <a:rPr lang="en-US" sz="1200" dirty="0">
                          <a:effectLst/>
                        </a:rPr>
                        <a:t>Class</a:t>
                      </a:r>
                      <a:endParaRPr lang="tr-T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200" dirty="0">
                          <a:effectLst/>
                        </a:rPr>
                        <a:t>Class</a:t>
                      </a:r>
                      <a:endParaRPr lang="tr-T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200">
                          <a:effectLst/>
                        </a:rPr>
                        <a:t>Bacterial</a:t>
                      </a:r>
                      <a:endParaRPr lang="tr-TR"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200">
                          <a:effectLst/>
                        </a:rPr>
                        <a:t>Normal</a:t>
                      </a:r>
                      <a:endParaRPr lang="tr-TR"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200">
                          <a:effectLst/>
                        </a:rPr>
                        <a:t>Viral-Covid</a:t>
                      </a:r>
                      <a:endParaRPr lang="tr-TR"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200">
                          <a:effectLst/>
                        </a:rPr>
                        <a:t>Viral-Other</a:t>
                      </a:r>
                      <a:endParaRPr lang="tr-TR"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66641147"/>
                  </a:ext>
                </a:extLst>
              </a:tr>
              <a:tr h="187258">
                <a:tc vMerge="1">
                  <a:txBody>
                    <a:bodyPr/>
                    <a:lstStyle/>
                    <a:p>
                      <a:endParaRPr lang="tr-TR"/>
                    </a:p>
                  </a:txBody>
                  <a:tcPr/>
                </a:tc>
                <a:tc>
                  <a:txBody>
                    <a:bodyPr/>
                    <a:lstStyle/>
                    <a:p>
                      <a:pPr algn="ctr">
                        <a:lnSpc>
                          <a:spcPct val="115000"/>
                        </a:lnSpc>
                      </a:pPr>
                      <a:r>
                        <a:rPr lang="en-US" sz="1200" dirty="0">
                          <a:effectLst/>
                        </a:rPr>
                        <a:t>Bacterial</a:t>
                      </a:r>
                      <a:endParaRPr lang="tr-T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200">
                          <a:effectLst/>
                        </a:rPr>
                        <a:t>61</a:t>
                      </a:r>
                      <a:endParaRPr lang="tr-TR"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200">
                          <a:effectLst/>
                        </a:rPr>
                        <a:t>1</a:t>
                      </a:r>
                      <a:endParaRPr lang="tr-TR"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200">
                          <a:effectLst/>
                        </a:rPr>
                        <a:t>0</a:t>
                      </a:r>
                      <a:endParaRPr lang="tr-TR"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200">
                          <a:effectLst/>
                        </a:rPr>
                        <a:t>6</a:t>
                      </a:r>
                      <a:endParaRPr lang="tr-TR"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08304346"/>
                  </a:ext>
                </a:extLst>
              </a:tr>
              <a:tr h="187258">
                <a:tc vMerge="1">
                  <a:txBody>
                    <a:bodyPr/>
                    <a:lstStyle/>
                    <a:p>
                      <a:endParaRPr lang="tr-TR"/>
                    </a:p>
                  </a:txBody>
                  <a:tcPr/>
                </a:tc>
                <a:tc>
                  <a:txBody>
                    <a:bodyPr/>
                    <a:lstStyle/>
                    <a:p>
                      <a:pPr algn="ctr">
                        <a:lnSpc>
                          <a:spcPct val="115000"/>
                        </a:lnSpc>
                      </a:pPr>
                      <a:r>
                        <a:rPr lang="en-US" sz="1200">
                          <a:effectLst/>
                        </a:rPr>
                        <a:t>Normal</a:t>
                      </a:r>
                      <a:endParaRPr lang="tr-TR"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200">
                          <a:effectLst/>
                        </a:rPr>
                        <a:t>6</a:t>
                      </a:r>
                      <a:endParaRPr lang="tr-TR"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200">
                          <a:effectLst/>
                        </a:rPr>
                        <a:t>77</a:t>
                      </a:r>
                      <a:endParaRPr lang="tr-TR"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200">
                          <a:effectLst/>
                        </a:rPr>
                        <a:t>0</a:t>
                      </a:r>
                      <a:endParaRPr lang="tr-TR"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200">
                          <a:effectLst/>
                        </a:rPr>
                        <a:t>4</a:t>
                      </a:r>
                      <a:endParaRPr lang="tr-TR"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231523706"/>
                  </a:ext>
                </a:extLst>
              </a:tr>
              <a:tr h="269091">
                <a:tc vMerge="1">
                  <a:txBody>
                    <a:bodyPr/>
                    <a:lstStyle/>
                    <a:p>
                      <a:endParaRPr lang="tr-TR"/>
                    </a:p>
                  </a:txBody>
                  <a:tcPr/>
                </a:tc>
                <a:tc>
                  <a:txBody>
                    <a:bodyPr/>
                    <a:lstStyle/>
                    <a:p>
                      <a:pPr algn="ctr">
                        <a:lnSpc>
                          <a:spcPct val="115000"/>
                        </a:lnSpc>
                      </a:pPr>
                      <a:r>
                        <a:rPr lang="en-US" sz="1200">
                          <a:effectLst/>
                        </a:rPr>
                        <a:t>Viral-Covid</a:t>
                      </a:r>
                      <a:endParaRPr lang="tr-TR"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200">
                          <a:effectLst/>
                        </a:rPr>
                        <a:t>1</a:t>
                      </a:r>
                      <a:endParaRPr lang="tr-TR"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200">
                          <a:effectLst/>
                        </a:rPr>
                        <a:t>1</a:t>
                      </a:r>
                      <a:endParaRPr lang="tr-TR"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200">
                          <a:effectLst/>
                        </a:rPr>
                        <a:t>17</a:t>
                      </a:r>
                      <a:endParaRPr lang="tr-TR"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200">
                          <a:effectLst/>
                        </a:rPr>
                        <a:t>0</a:t>
                      </a:r>
                      <a:endParaRPr lang="tr-TR"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601266869"/>
                  </a:ext>
                </a:extLst>
              </a:tr>
              <a:tr h="269091">
                <a:tc vMerge="1">
                  <a:txBody>
                    <a:bodyPr/>
                    <a:lstStyle/>
                    <a:p>
                      <a:endParaRPr lang="tr-TR"/>
                    </a:p>
                  </a:txBody>
                  <a:tcPr/>
                </a:tc>
                <a:tc>
                  <a:txBody>
                    <a:bodyPr/>
                    <a:lstStyle/>
                    <a:p>
                      <a:pPr algn="ctr">
                        <a:lnSpc>
                          <a:spcPct val="115000"/>
                        </a:lnSpc>
                      </a:pPr>
                      <a:r>
                        <a:rPr lang="en-US" sz="1200">
                          <a:effectLst/>
                        </a:rPr>
                        <a:t>Viral-Other</a:t>
                      </a:r>
                      <a:endParaRPr lang="tr-TR"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200">
                          <a:effectLst/>
                        </a:rPr>
                        <a:t>12</a:t>
                      </a:r>
                      <a:endParaRPr lang="tr-TR"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200">
                          <a:effectLst/>
                        </a:rPr>
                        <a:t>1</a:t>
                      </a:r>
                      <a:endParaRPr lang="tr-TR"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200">
                          <a:effectLst/>
                        </a:rPr>
                        <a:t>1</a:t>
                      </a:r>
                      <a:endParaRPr lang="tr-TR"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200" dirty="0">
                          <a:effectLst/>
                        </a:rPr>
                        <a:t>70</a:t>
                      </a:r>
                      <a:endParaRPr lang="tr-T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717805805"/>
                  </a:ext>
                </a:extLst>
              </a:tr>
            </a:tbl>
          </a:graphicData>
        </a:graphic>
      </p:graphicFrame>
      <p:graphicFrame>
        <p:nvGraphicFramePr>
          <p:cNvPr id="17" name="Tablo 16">
            <a:extLst>
              <a:ext uri="{FF2B5EF4-FFF2-40B4-BE49-F238E27FC236}">
                <a16:creationId xmlns:a16="http://schemas.microsoft.com/office/drawing/2014/main" id="{4F5EC156-B125-964A-8691-AE4F1A70A14E}"/>
              </a:ext>
            </a:extLst>
          </p:cNvPr>
          <p:cNvGraphicFramePr>
            <a:graphicFrameLocks noGrp="1"/>
          </p:cNvGraphicFramePr>
          <p:nvPr>
            <p:extLst>
              <p:ext uri="{D42A27DB-BD31-4B8C-83A1-F6EECF244321}">
                <p14:modId xmlns:p14="http://schemas.microsoft.com/office/powerpoint/2010/main" val="598651141"/>
              </p:ext>
            </p:extLst>
          </p:nvPr>
        </p:nvGraphicFramePr>
        <p:xfrm>
          <a:off x="5568140" y="5291178"/>
          <a:ext cx="6608174" cy="1541116"/>
        </p:xfrm>
        <a:graphic>
          <a:graphicData uri="http://schemas.openxmlformats.org/drawingml/2006/table">
            <a:tbl>
              <a:tblPr firstRow="1" firstCol="1" bandRow="1">
                <a:tableStyleId>{85BE263C-DBD7-4A20-BB59-AAB30ACAA65A}</a:tableStyleId>
              </a:tblPr>
              <a:tblGrid>
                <a:gridCol w="1705496">
                  <a:extLst>
                    <a:ext uri="{9D8B030D-6E8A-4147-A177-3AD203B41FA5}">
                      <a16:colId xmlns:a16="http://schemas.microsoft.com/office/drawing/2014/main" val="2751346295"/>
                    </a:ext>
                  </a:extLst>
                </a:gridCol>
                <a:gridCol w="1091046">
                  <a:extLst>
                    <a:ext uri="{9D8B030D-6E8A-4147-A177-3AD203B41FA5}">
                      <a16:colId xmlns:a16="http://schemas.microsoft.com/office/drawing/2014/main" val="2226500526"/>
                    </a:ext>
                  </a:extLst>
                </a:gridCol>
                <a:gridCol w="897812">
                  <a:extLst>
                    <a:ext uri="{9D8B030D-6E8A-4147-A177-3AD203B41FA5}">
                      <a16:colId xmlns:a16="http://schemas.microsoft.com/office/drawing/2014/main" val="4039822650"/>
                    </a:ext>
                  </a:extLst>
                </a:gridCol>
                <a:gridCol w="971505">
                  <a:extLst>
                    <a:ext uri="{9D8B030D-6E8A-4147-A177-3AD203B41FA5}">
                      <a16:colId xmlns:a16="http://schemas.microsoft.com/office/drawing/2014/main" val="820918460"/>
                    </a:ext>
                  </a:extLst>
                </a:gridCol>
                <a:gridCol w="971505">
                  <a:extLst>
                    <a:ext uri="{9D8B030D-6E8A-4147-A177-3AD203B41FA5}">
                      <a16:colId xmlns:a16="http://schemas.microsoft.com/office/drawing/2014/main" val="847504761"/>
                    </a:ext>
                  </a:extLst>
                </a:gridCol>
                <a:gridCol w="970810">
                  <a:extLst>
                    <a:ext uri="{9D8B030D-6E8A-4147-A177-3AD203B41FA5}">
                      <a16:colId xmlns:a16="http://schemas.microsoft.com/office/drawing/2014/main" val="2071940661"/>
                    </a:ext>
                  </a:extLst>
                </a:gridCol>
              </a:tblGrid>
              <a:tr h="356937">
                <a:tc>
                  <a:txBody>
                    <a:bodyPr/>
                    <a:lstStyle/>
                    <a:p>
                      <a:pPr algn="ctr"/>
                      <a:r>
                        <a:rPr lang="en-US" sz="1200">
                          <a:effectLst/>
                        </a:rPr>
                        <a:t>SVM with deep features</a:t>
                      </a:r>
                      <a:endParaRPr lang="tr-TR"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gridSpan="5">
                  <a:txBody>
                    <a:bodyPr/>
                    <a:lstStyle/>
                    <a:p>
                      <a:pPr algn="ctr">
                        <a:lnSpc>
                          <a:spcPct val="115000"/>
                        </a:lnSpc>
                      </a:pPr>
                      <a:r>
                        <a:rPr lang="en-US" sz="1200" dirty="0">
                          <a:effectLst/>
                        </a:rPr>
                        <a:t>Actual Class</a:t>
                      </a:r>
                      <a:endParaRPr lang="tr-T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hMerge="1">
                  <a:txBody>
                    <a:bodyPr/>
                    <a:lstStyle/>
                    <a:p>
                      <a:endParaRPr lang="tr-TR"/>
                    </a:p>
                  </a:txBody>
                  <a:tcPr/>
                </a:tc>
                <a:tc hMerge="1">
                  <a:txBody>
                    <a:bodyPr/>
                    <a:lstStyle/>
                    <a:p>
                      <a:endParaRPr lang="tr-TR"/>
                    </a:p>
                  </a:txBody>
                  <a:tcPr/>
                </a:tc>
                <a:tc hMerge="1">
                  <a:txBody>
                    <a:bodyPr/>
                    <a:lstStyle/>
                    <a:p>
                      <a:endParaRPr lang="tr-TR"/>
                    </a:p>
                  </a:txBody>
                  <a:tcPr/>
                </a:tc>
                <a:tc hMerge="1">
                  <a:txBody>
                    <a:bodyPr/>
                    <a:lstStyle/>
                    <a:p>
                      <a:endParaRPr lang="tr-TR"/>
                    </a:p>
                  </a:txBody>
                  <a:tcPr/>
                </a:tc>
                <a:extLst>
                  <a:ext uri="{0D108BD9-81ED-4DB2-BD59-A6C34878D82A}">
                    <a16:rowId xmlns:a16="http://schemas.microsoft.com/office/drawing/2014/main" val="4070822499"/>
                  </a:ext>
                </a:extLst>
              </a:tr>
              <a:tr h="383559">
                <a:tc rowSpan="5">
                  <a:txBody>
                    <a:bodyPr/>
                    <a:lstStyle/>
                    <a:p>
                      <a:pPr algn="ctr">
                        <a:lnSpc>
                          <a:spcPct val="115000"/>
                        </a:lnSpc>
                      </a:pPr>
                      <a:r>
                        <a:rPr lang="en-US" sz="1200" dirty="0">
                          <a:effectLst/>
                        </a:rPr>
                        <a:t>Predicted</a:t>
                      </a:r>
                      <a:endParaRPr lang="tr-TR" sz="1200" dirty="0">
                        <a:effectLst/>
                      </a:endParaRPr>
                    </a:p>
                    <a:p>
                      <a:pPr algn="ctr">
                        <a:lnSpc>
                          <a:spcPct val="115000"/>
                        </a:lnSpc>
                      </a:pPr>
                      <a:r>
                        <a:rPr lang="en-US" sz="1200" dirty="0">
                          <a:effectLst/>
                        </a:rPr>
                        <a:t>Class</a:t>
                      </a:r>
                      <a:endParaRPr lang="tr-T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200">
                          <a:effectLst/>
                        </a:rPr>
                        <a:t>Class</a:t>
                      </a:r>
                      <a:endParaRPr lang="tr-TR"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200" dirty="0">
                          <a:effectLst/>
                        </a:rPr>
                        <a:t>Bacterial</a:t>
                      </a:r>
                      <a:endParaRPr lang="tr-T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200">
                          <a:effectLst/>
                        </a:rPr>
                        <a:t>Normal</a:t>
                      </a:r>
                      <a:endParaRPr lang="tr-TR"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200">
                          <a:effectLst/>
                        </a:rPr>
                        <a:t>Viral-Covid</a:t>
                      </a:r>
                      <a:endParaRPr lang="tr-TR"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200">
                          <a:effectLst/>
                        </a:rPr>
                        <a:t>Viral-Other</a:t>
                      </a:r>
                      <a:endParaRPr lang="tr-TR"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844533195"/>
                  </a:ext>
                </a:extLst>
              </a:tr>
              <a:tr h="196218">
                <a:tc vMerge="1">
                  <a:txBody>
                    <a:bodyPr/>
                    <a:lstStyle/>
                    <a:p>
                      <a:endParaRPr lang="tr-TR"/>
                    </a:p>
                  </a:txBody>
                  <a:tcPr/>
                </a:tc>
                <a:tc>
                  <a:txBody>
                    <a:bodyPr/>
                    <a:lstStyle/>
                    <a:p>
                      <a:pPr algn="ctr">
                        <a:lnSpc>
                          <a:spcPct val="115000"/>
                        </a:lnSpc>
                      </a:pPr>
                      <a:r>
                        <a:rPr lang="en-US" sz="1200">
                          <a:effectLst/>
                        </a:rPr>
                        <a:t>Bacterial</a:t>
                      </a:r>
                      <a:endParaRPr lang="tr-TR"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200">
                          <a:effectLst/>
                        </a:rPr>
                        <a:t>30,9</a:t>
                      </a:r>
                      <a:endParaRPr lang="tr-TR"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200">
                          <a:effectLst/>
                        </a:rPr>
                        <a:t>0,1</a:t>
                      </a:r>
                      <a:endParaRPr lang="tr-TR"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200">
                          <a:effectLst/>
                        </a:rPr>
                        <a:t>1</a:t>
                      </a:r>
                      <a:endParaRPr lang="tr-TR"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200">
                          <a:effectLst/>
                        </a:rPr>
                        <a:t>0,8</a:t>
                      </a:r>
                      <a:endParaRPr lang="tr-TR"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253801512"/>
                  </a:ext>
                </a:extLst>
              </a:tr>
              <a:tr h="188383">
                <a:tc vMerge="1">
                  <a:txBody>
                    <a:bodyPr/>
                    <a:lstStyle/>
                    <a:p>
                      <a:endParaRPr lang="tr-TR"/>
                    </a:p>
                  </a:txBody>
                  <a:tcPr/>
                </a:tc>
                <a:tc>
                  <a:txBody>
                    <a:bodyPr/>
                    <a:lstStyle/>
                    <a:p>
                      <a:pPr algn="ctr">
                        <a:lnSpc>
                          <a:spcPct val="115000"/>
                        </a:lnSpc>
                      </a:pPr>
                      <a:r>
                        <a:rPr lang="en-US" sz="1200">
                          <a:effectLst/>
                        </a:rPr>
                        <a:t>Normal</a:t>
                      </a:r>
                      <a:endParaRPr lang="tr-TR"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200">
                          <a:effectLst/>
                        </a:rPr>
                        <a:t>0,1</a:t>
                      </a:r>
                      <a:endParaRPr lang="tr-TR"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200">
                          <a:effectLst/>
                        </a:rPr>
                        <a:t>31,7</a:t>
                      </a:r>
                      <a:endParaRPr lang="tr-TR"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200">
                          <a:effectLst/>
                        </a:rPr>
                        <a:t>0</a:t>
                      </a:r>
                      <a:endParaRPr lang="tr-TR"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200">
                          <a:effectLst/>
                        </a:rPr>
                        <a:t>0,2</a:t>
                      </a:r>
                      <a:endParaRPr lang="tr-TR"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942926024"/>
                  </a:ext>
                </a:extLst>
              </a:tr>
              <a:tr h="209499">
                <a:tc vMerge="1">
                  <a:txBody>
                    <a:bodyPr/>
                    <a:lstStyle/>
                    <a:p>
                      <a:endParaRPr lang="tr-TR"/>
                    </a:p>
                  </a:txBody>
                  <a:tcPr/>
                </a:tc>
                <a:tc>
                  <a:txBody>
                    <a:bodyPr/>
                    <a:lstStyle/>
                    <a:p>
                      <a:pPr algn="ctr">
                        <a:lnSpc>
                          <a:spcPct val="115000"/>
                        </a:lnSpc>
                      </a:pPr>
                      <a:r>
                        <a:rPr lang="en-US" sz="1200">
                          <a:effectLst/>
                        </a:rPr>
                        <a:t>Viral-Covid</a:t>
                      </a:r>
                      <a:endParaRPr lang="tr-TR"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200">
                          <a:effectLst/>
                        </a:rPr>
                        <a:t>0,1</a:t>
                      </a:r>
                      <a:endParaRPr lang="tr-TR"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200">
                          <a:effectLst/>
                        </a:rPr>
                        <a:t>0,1</a:t>
                      </a:r>
                      <a:endParaRPr lang="tr-TR"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200">
                          <a:effectLst/>
                        </a:rPr>
                        <a:t>25,7</a:t>
                      </a:r>
                      <a:endParaRPr lang="tr-TR"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200">
                          <a:effectLst/>
                        </a:rPr>
                        <a:t>0</a:t>
                      </a:r>
                      <a:endParaRPr lang="tr-TR"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554966934"/>
                  </a:ext>
                </a:extLst>
              </a:tr>
              <a:tr h="188383">
                <a:tc vMerge="1">
                  <a:txBody>
                    <a:bodyPr/>
                    <a:lstStyle/>
                    <a:p>
                      <a:endParaRPr lang="tr-TR"/>
                    </a:p>
                  </a:txBody>
                  <a:tcPr/>
                </a:tc>
                <a:tc>
                  <a:txBody>
                    <a:bodyPr/>
                    <a:lstStyle/>
                    <a:p>
                      <a:pPr algn="ctr">
                        <a:lnSpc>
                          <a:spcPct val="115000"/>
                        </a:lnSpc>
                      </a:pPr>
                      <a:r>
                        <a:rPr lang="en-US" sz="1200" dirty="0">
                          <a:effectLst/>
                        </a:rPr>
                        <a:t>Viral-Other</a:t>
                      </a:r>
                      <a:endParaRPr lang="tr-T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200">
                          <a:effectLst/>
                        </a:rPr>
                        <a:t>0,9</a:t>
                      </a:r>
                      <a:endParaRPr lang="tr-TR"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200">
                          <a:effectLst/>
                        </a:rPr>
                        <a:t>0,1</a:t>
                      </a:r>
                      <a:endParaRPr lang="tr-TR"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200">
                          <a:effectLst/>
                        </a:rPr>
                        <a:t>0,1</a:t>
                      </a:r>
                      <a:endParaRPr lang="tr-TR"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15000"/>
                        </a:lnSpc>
                      </a:pPr>
                      <a:r>
                        <a:rPr lang="en-US" sz="1200" dirty="0">
                          <a:effectLst/>
                        </a:rPr>
                        <a:t>31</a:t>
                      </a:r>
                      <a:endParaRPr lang="tr-TR"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013522271"/>
                  </a:ext>
                </a:extLst>
              </a:tr>
            </a:tbl>
          </a:graphicData>
        </a:graphic>
      </p:graphicFrame>
      <p:sp>
        <p:nvSpPr>
          <p:cNvPr id="22" name="Dikdörtgen 21">
            <a:extLst>
              <a:ext uri="{FF2B5EF4-FFF2-40B4-BE49-F238E27FC236}">
                <a16:creationId xmlns:a16="http://schemas.microsoft.com/office/drawing/2014/main" id="{4D61C559-D4E1-B84A-968E-7B95EC2B0C64}"/>
              </a:ext>
            </a:extLst>
          </p:cNvPr>
          <p:cNvSpPr/>
          <p:nvPr/>
        </p:nvSpPr>
        <p:spPr>
          <a:xfrm>
            <a:off x="1693719" y="6317673"/>
            <a:ext cx="3803072" cy="403867"/>
          </a:xfrm>
          <a:prstGeom prst="rect">
            <a:avLst/>
          </a:prstGeom>
          <a:solidFill>
            <a:srgbClr val="FFFF00">
              <a:alpha val="32000"/>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pic>
        <p:nvPicPr>
          <p:cNvPr id="10" name="Ses 2">
            <a:hlinkClick r:id="" action="ppaction://media"/>
            <a:extLst>
              <a:ext uri="{FF2B5EF4-FFF2-40B4-BE49-F238E27FC236}">
                <a16:creationId xmlns:a16="http://schemas.microsoft.com/office/drawing/2014/main" id="{79CF0C07-A286-4248-87A6-63E4951A4BA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1630989042"/>
      </p:ext>
    </p:extLst>
  </p:cSld>
  <p:clrMapOvr>
    <a:masterClrMapping/>
  </p:clrMapOvr>
  <mc:AlternateContent xmlns:mc="http://schemas.openxmlformats.org/markup-compatibility/2006">
    <mc:Choice xmlns:p14="http://schemas.microsoft.com/office/powerpoint/2010/main" Requires="p14">
      <p:transition spd="slow" p14:dur="2000" advTm="77161"/>
    </mc:Choice>
    <mc:Fallback>
      <p:transition spd="slow" advTm="771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par>
                                <p:cTn id="12" presetID="9" presetClass="entr" presetSubtype="0"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dissolve">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additive="base">
                                        <p:cTn id="30" dur="500" fill="hold"/>
                                        <p:tgtEl>
                                          <p:spTgt spid="22"/>
                                        </p:tgtEl>
                                        <p:attrNameLst>
                                          <p:attrName>ppt_x</p:attrName>
                                        </p:attrNameLst>
                                      </p:cBhvr>
                                      <p:tavLst>
                                        <p:tav tm="0">
                                          <p:val>
                                            <p:strVal val="#ppt_x"/>
                                          </p:val>
                                        </p:tav>
                                        <p:tav tm="100000">
                                          <p:val>
                                            <p:strVal val="#ppt_x"/>
                                          </p:val>
                                        </p:tav>
                                      </p:tavLst>
                                    </p:anim>
                                    <p:anim calcmode="lin" valueType="num">
                                      <p:cBhvr additive="base">
                                        <p:cTn id="3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ppt_x"/>
                                          </p:val>
                                        </p:tav>
                                        <p:tav tm="100000">
                                          <p:val>
                                            <p:strVal val="#ppt_x"/>
                                          </p:val>
                                        </p:tav>
                                      </p:tavLst>
                                    </p:anim>
                                    <p:anim calcmode="lin" valueType="num">
                                      <p:cBhvr additive="base">
                                        <p:cTn id="37" dur="500" fill="hold"/>
                                        <p:tgtEl>
                                          <p:spTgt spid="17"/>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additive="base">
                                        <p:cTn id="40" dur="500" fill="hold"/>
                                        <p:tgtEl>
                                          <p:spTgt spid="12"/>
                                        </p:tgtEl>
                                        <p:attrNameLst>
                                          <p:attrName>ppt_x</p:attrName>
                                        </p:attrNameLst>
                                      </p:cBhvr>
                                      <p:tavLst>
                                        <p:tav tm="0">
                                          <p:val>
                                            <p:strVal val="#ppt_x"/>
                                          </p:val>
                                        </p:tav>
                                        <p:tav tm="100000">
                                          <p:val>
                                            <p:strVal val="#ppt_x"/>
                                          </p:val>
                                        </p:tav>
                                      </p:tavLst>
                                    </p:anim>
                                    <p:anim calcmode="lin" valueType="num">
                                      <p:cBhvr additive="base">
                                        <p:cTn id="4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42" fill="hold" display="0">
                  <p:stCondLst>
                    <p:cond delay="indefinite"/>
                  </p:stCondLst>
                  <p:endCondLst>
                    <p:cond evt="onStopAudio" delay="0">
                      <p:tgtEl>
                        <p:sldTgt/>
                      </p:tgtEl>
                    </p:cond>
                  </p:endCondLst>
                </p:cTn>
                <p:tgtEl>
                  <p:spTgt spid="10"/>
                </p:tgtEl>
              </p:cMediaNode>
            </p:audio>
          </p:childTnLst>
        </p:cTn>
      </p:par>
    </p:tnLst>
    <p:bldLst>
      <p:bldP spid="18" grpId="0" animBg="1"/>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22225"/>
            <a:ext cx="10515600" cy="1325563"/>
          </a:xfrm>
        </p:spPr>
        <p:txBody>
          <a:bodyPr/>
          <a:lstStyle/>
          <a:p>
            <a:pPr algn="ctr"/>
            <a:r>
              <a:rPr lang="en-US" dirty="0"/>
              <a:t>Recap</a:t>
            </a:r>
          </a:p>
        </p:txBody>
      </p:sp>
      <p:sp>
        <p:nvSpPr>
          <p:cNvPr id="6" name="Content Placeholder 5"/>
          <p:cNvSpPr>
            <a:spLocks noGrp="1"/>
          </p:cNvSpPr>
          <p:nvPr>
            <p:ph idx="1"/>
          </p:nvPr>
        </p:nvSpPr>
        <p:spPr>
          <a:xfrm>
            <a:off x="664029" y="1025029"/>
            <a:ext cx="11353800" cy="4780370"/>
          </a:xfrm>
        </p:spPr>
        <p:txBody>
          <a:bodyPr>
            <a:normAutofit fontScale="92500" lnSpcReduction="20000"/>
          </a:bodyPr>
          <a:lstStyle/>
          <a:p>
            <a:r>
              <a:rPr lang="en-US" dirty="0"/>
              <a:t>Pneumonia is a common and </a:t>
            </a:r>
            <a:r>
              <a:rPr lang="en-US" dirty="0">
                <a:solidFill>
                  <a:srgbClr val="FFFF00"/>
                </a:solidFill>
              </a:rPr>
              <a:t>serious lung disease </a:t>
            </a:r>
            <a:r>
              <a:rPr lang="en-US" dirty="0"/>
              <a:t>caused by viruses and bacteria</a:t>
            </a:r>
            <a:r>
              <a:rPr lang="tr-TR" dirty="0"/>
              <a:t>. </a:t>
            </a:r>
            <a:r>
              <a:rPr lang="en-US" dirty="0"/>
              <a:t>Since the emergence of COVID-19 and before, it has been widely used to </a:t>
            </a:r>
            <a:r>
              <a:rPr lang="en-US" dirty="0">
                <a:solidFill>
                  <a:srgbClr val="FFFF00"/>
                </a:solidFill>
              </a:rPr>
              <a:t>quickly and efficiently diagnose pneumonia</a:t>
            </a:r>
            <a:r>
              <a:rPr lang="en-US" dirty="0"/>
              <a:t> caused by COVID-19, bacteria and other viruses using chest X-rays and </a:t>
            </a:r>
            <a:r>
              <a:rPr lang="en-US" dirty="0">
                <a:solidFill>
                  <a:srgbClr val="FFFF00"/>
                </a:solidFill>
              </a:rPr>
              <a:t>deep learning techniques</a:t>
            </a:r>
            <a:r>
              <a:rPr lang="en-US" dirty="0"/>
              <a:t>.</a:t>
            </a:r>
            <a:r>
              <a:rPr lang="tr-TR" dirty="0"/>
              <a:t> </a:t>
            </a:r>
          </a:p>
          <a:p>
            <a:r>
              <a:rPr lang="en-US" dirty="0"/>
              <a:t>It has been defined the problem as 4-class classification on pneumonia disease and proposed a novel CNN model named as </a:t>
            </a:r>
            <a:r>
              <a:rPr lang="en-US" dirty="0" err="1">
                <a:solidFill>
                  <a:srgbClr val="FFFF00"/>
                </a:solidFill>
              </a:rPr>
              <a:t>ProposedNet</a:t>
            </a:r>
            <a:r>
              <a:rPr lang="en-US" dirty="0"/>
              <a:t> regarding to the defined problem.</a:t>
            </a:r>
            <a:r>
              <a:rPr lang="tr-TR" dirty="0"/>
              <a:t> </a:t>
            </a:r>
            <a:r>
              <a:rPr lang="tr-TR" dirty="0" err="1"/>
              <a:t>In</a:t>
            </a:r>
            <a:r>
              <a:rPr lang="tr-TR" dirty="0"/>
              <a:t> </a:t>
            </a:r>
            <a:r>
              <a:rPr lang="tr-TR" dirty="0" err="1"/>
              <a:t>the</a:t>
            </a:r>
            <a:r>
              <a:rPr lang="tr-TR" dirty="0"/>
              <a:t> </a:t>
            </a:r>
            <a:r>
              <a:rPr lang="tr-TR" dirty="0" err="1"/>
              <a:t>experiments</a:t>
            </a:r>
            <a:r>
              <a:rPr lang="tr-TR" dirty="0"/>
              <a:t>, </a:t>
            </a:r>
            <a:r>
              <a:rPr lang="tr-TR" dirty="0" err="1"/>
              <a:t>the</a:t>
            </a:r>
            <a:r>
              <a:rPr lang="tr-TR" dirty="0"/>
              <a:t> </a:t>
            </a:r>
            <a:r>
              <a:rPr lang="tr-TR" dirty="0" err="1"/>
              <a:t>best</a:t>
            </a:r>
            <a:r>
              <a:rPr lang="tr-TR" dirty="0"/>
              <a:t> </a:t>
            </a:r>
            <a:r>
              <a:rPr lang="tr-TR" dirty="0" err="1"/>
              <a:t>result</a:t>
            </a:r>
            <a:r>
              <a:rPr lang="tr-TR" dirty="0"/>
              <a:t> </a:t>
            </a:r>
            <a:r>
              <a:rPr lang="tr-TR" dirty="0" err="1"/>
              <a:t>was</a:t>
            </a:r>
            <a:r>
              <a:rPr lang="tr-TR" dirty="0"/>
              <a:t> </a:t>
            </a:r>
            <a:r>
              <a:rPr lang="tr-TR" dirty="0" err="1"/>
              <a:t>obtained</a:t>
            </a:r>
            <a:r>
              <a:rPr lang="tr-TR" dirty="0"/>
              <a:t> </a:t>
            </a:r>
            <a:r>
              <a:rPr lang="tr-TR" dirty="0" err="1"/>
              <a:t>from</a:t>
            </a:r>
            <a:r>
              <a:rPr lang="tr-TR" dirty="0"/>
              <a:t> </a:t>
            </a:r>
            <a:r>
              <a:rPr lang="tr-TR" dirty="0" err="1"/>
              <a:t>the</a:t>
            </a:r>
            <a:r>
              <a:rPr lang="tr-TR" dirty="0"/>
              <a:t> </a:t>
            </a:r>
            <a:r>
              <a:rPr lang="tr-TR" dirty="0" err="1"/>
              <a:t>proposed</a:t>
            </a:r>
            <a:r>
              <a:rPr lang="tr-TR" dirty="0"/>
              <a:t> model.</a:t>
            </a:r>
          </a:p>
          <a:p>
            <a:r>
              <a:rPr lang="en-US" dirty="0"/>
              <a:t>With this proposed </a:t>
            </a:r>
            <a:r>
              <a:rPr lang="en-US" dirty="0">
                <a:solidFill>
                  <a:srgbClr val="FFFF00"/>
                </a:solidFill>
              </a:rPr>
              <a:t>model and methodology</a:t>
            </a:r>
            <a:r>
              <a:rPr lang="en-US" dirty="0"/>
              <a:t>, the pneumonia and its cause can be detected </a:t>
            </a:r>
            <a:r>
              <a:rPr lang="en-US" dirty="0">
                <a:solidFill>
                  <a:srgbClr val="FFFF00"/>
                </a:solidFill>
              </a:rPr>
              <a:t>automatically</a:t>
            </a:r>
            <a:r>
              <a:rPr lang="en-US" dirty="0"/>
              <a:t> and </a:t>
            </a:r>
            <a:r>
              <a:rPr lang="en-US" dirty="0">
                <a:solidFill>
                  <a:srgbClr val="FFFF00"/>
                </a:solidFill>
              </a:rPr>
              <a:t>quickly.</a:t>
            </a:r>
          </a:p>
          <a:p>
            <a:r>
              <a:rPr lang="en-US" dirty="0"/>
              <a:t>The proposed CNN model </a:t>
            </a:r>
            <a:r>
              <a:rPr lang="en-US" dirty="0" err="1">
                <a:solidFill>
                  <a:srgbClr val="FFFF00"/>
                </a:solidFill>
              </a:rPr>
              <a:t>ProposedNet</a:t>
            </a:r>
            <a:r>
              <a:rPr lang="en-US" dirty="0">
                <a:solidFill>
                  <a:srgbClr val="FFFF00"/>
                </a:solidFill>
              </a:rPr>
              <a:t>,</a:t>
            </a:r>
            <a:r>
              <a:rPr lang="en-US" dirty="0"/>
              <a:t> with the </a:t>
            </a:r>
            <a:r>
              <a:rPr lang="en-US" dirty="0">
                <a:solidFill>
                  <a:srgbClr val="FFFF00"/>
                </a:solidFill>
              </a:rPr>
              <a:t>beneficial usage </a:t>
            </a:r>
            <a:r>
              <a:rPr lang="en-US" dirty="0"/>
              <a:t>example observed on this study, is a significant </a:t>
            </a:r>
            <a:r>
              <a:rPr lang="en-US" dirty="0">
                <a:solidFill>
                  <a:srgbClr val="FFFF00"/>
                </a:solidFill>
              </a:rPr>
              <a:t>contribution to the literature</a:t>
            </a:r>
            <a:r>
              <a:rPr lang="en-US" dirty="0"/>
              <a:t> for the diagnosis of </a:t>
            </a:r>
            <a:r>
              <a:rPr lang="en-US" dirty="0">
                <a:solidFill>
                  <a:srgbClr val="FFFF00"/>
                </a:solidFill>
              </a:rPr>
              <a:t>pneumonia</a:t>
            </a:r>
            <a:r>
              <a:rPr lang="en-US" dirty="0"/>
              <a:t> disease.</a:t>
            </a:r>
            <a:endParaRPr lang="tr-TR" dirty="0">
              <a:solidFill>
                <a:srgbClr val="FFFF00"/>
              </a:solidFill>
            </a:endParaRPr>
          </a:p>
          <a:p>
            <a:endParaRPr lang="en-US" dirty="0"/>
          </a:p>
        </p:txBody>
      </p:sp>
      <p:pic>
        <p:nvPicPr>
          <p:cNvPr id="4" name="Ses 2">
            <a:hlinkClick r:id="" action="ppaction://media"/>
            <a:extLst>
              <a:ext uri="{FF2B5EF4-FFF2-40B4-BE49-F238E27FC236}">
                <a16:creationId xmlns:a16="http://schemas.microsoft.com/office/drawing/2014/main" id="{0E73C697-2417-514B-B53A-27D62AAE194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986473474"/>
      </p:ext>
    </p:extLst>
  </p:cSld>
  <p:clrMapOvr>
    <a:masterClrMapping/>
  </p:clrMapOvr>
  <mc:AlternateContent xmlns:mc="http://schemas.openxmlformats.org/markup-compatibility/2006">
    <mc:Choice xmlns:p14="http://schemas.microsoft.com/office/powerpoint/2010/main" Requires="p14">
      <p:transition spd="slow" p14:dur="2000" advTm="49116"/>
    </mc:Choice>
    <mc:Fallback>
      <p:transition spd="slow" advTm="491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84BAE1C4-79F0-1A48-BBA7-9028241B7091}"/>
              </a:ext>
            </a:extLst>
          </p:cNvPr>
          <p:cNvSpPr txBox="1"/>
          <p:nvPr/>
        </p:nvSpPr>
        <p:spPr>
          <a:xfrm>
            <a:off x="4148254" y="2553629"/>
            <a:ext cx="4395755" cy="954107"/>
          </a:xfrm>
          <a:prstGeom prst="rect">
            <a:avLst/>
          </a:prstGeom>
          <a:noFill/>
        </p:spPr>
        <p:txBody>
          <a:bodyPr wrap="none" rtlCol="0">
            <a:spAutoFit/>
          </a:bodyPr>
          <a:lstStyle/>
          <a:p>
            <a:r>
              <a:rPr lang="tr-TR" sz="5600" i="1" dirty="0">
                <a:solidFill>
                  <a:srgbClr val="58FF4B"/>
                </a:solidFill>
                <a:latin typeface="Times" pitchFamily="2" charset="0"/>
              </a:rPr>
              <a:t>THANK YOU!</a:t>
            </a:r>
          </a:p>
        </p:txBody>
      </p:sp>
      <p:pic>
        <p:nvPicPr>
          <p:cNvPr id="3" name="Ses 2">
            <a:hlinkClick r:id="" action="ppaction://media"/>
            <a:extLst>
              <a:ext uri="{FF2B5EF4-FFF2-40B4-BE49-F238E27FC236}">
                <a16:creationId xmlns:a16="http://schemas.microsoft.com/office/drawing/2014/main" id="{5F06F5C5-F1ED-2143-AB76-1AC4FF8BD12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208115277"/>
      </p:ext>
    </p:extLst>
  </p:cSld>
  <p:clrMapOvr>
    <a:masterClrMapping/>
  </p:clrMapOvr>
  <mc:AlternateContent xmlns:mc="http://schemas.openxmlformats.org/markup-compatibility/2006">
    <mc:Choice xmlns:p14="http://schemas.microsoft.com/office/powerpoint/2010/main" Requires="p14">
      <p:transition spd="slow" p14:dur="2000" advTm="3014"/>
    </mc:Choice>
    <mc:Fallback>
      <p:transition spd="slow" advTm="30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6.1"/>
</p:tagLst>
</file>

<file path=ppt/tags/tag2.xml><?xml version="1.0" encoding="utf-8"?>
<p:tagLst xmlns:a="http://schemas.openxmlformats.org/drawingml/2006/main" xmlns:r="http://schemas.openxmlformats.org/officeDocument/2006/relationships" xmlns:p="http://schemas.openxmlformats.org/presentationml/2006/main">
  <p:tag name="TIMING" val="|1.1|2.7|1.2"/>
</p:tagLst>
</file>

<file path=ppt/tags/tag3.xml><?xml version="1.0" encoding="utf-8"?>
<p:tagLst xmlns:a="http://schemas.openxmlformats.org/drawingml/2006/main" xmlns:r="http://schemas.openxmlformats.org/officeDocument/2006/relationships" xmlns:p="http://schemas.openxmlformats.org/presentationml/2006/main">
  <p:tag name="TIMING" val="|10.6"/>
</p:tagLst>
</file>

<file path=ppt/tags/tag4.xml><?xml version="1.0" encoding="utf-8"?>
<p:tagLst xmlns:a="http://schemas.openxmlformats.org/drawingml/2006/main" xmlns:r="http://schemas.openxmlformats.org/officeDocument/2006/relationships" xmlns:p="http://schemas.openxmlformats.org/presentationml/2006/main">
  <p:tag name="TIMING" val="|0.7|21.9|16.4|19|8.9"/>
</p:tagLst>
</file>

<file path=ppt/theme/theme1.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23720</TotalTime>
  <Words>1653</Words>
  <Application>Microsoft Macintosh PowerPoint</Application>
  <PresentationFormat>Widescreen</PresentationFormat>
  <Paragraphs>307</Paragraphs>
  <Slides>9</Slides>
  <Notes>8</Notes>
  <HiddenSlides>0</HiddenSlides>
  <MMClips>9</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Arial</vt:lpstr>
      <vt:lpstr>Avenir Next</vt:lpstr>
      <vt:lpstr>Bradley Hand</vt:lpstr>
      <vt:lpstr>Calibri</vt:lpstr>
      <vt:lpstr>Cambria Math</vt:lpstr>
      <vt:lpstr>Century Gothic</vt:lpstr>
      <vt:lpstr>Helvetica Neue</vt:lpstr>
      <vt:lpstr>Times</vt:lpstr>
      <vt:lpstr>Times New Roman</vt:lpstr>
      <vt:lpstr>Office Theme</vt:lpstr>
      <vt:lpstr>BLG 561E  Deep Learning</vt:lpstr>
      <vt:lpstr>What is the problem to solve and why?</vt:lpstr>
      <vt:lpstr>Augmented Dataset </vt:lpstr>
      <vt:lpstr>What is the solution and hypothesis?</vt:lpstr>
      <vt:lpstr>Objective function</vt:lpstr>
      <vt:lpstr>How to optimize the objective function?</vt:lpstr>
      <vt:lpstr>Result interpretation</vt:lpstr>
      <vt:lpstr>Recap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Islem Rekik (Staff)</dc:creator>
  <cp:lastModifiedBy>Ozan Güldali</cp:lastModifiedBy>
  <cp:revision>2462</cp:revision>
  <cp:lastPrinted>2017-03-02T20:45:41Z</cp:lastPrinted>
  <dcterms:created xsi:type="dcterms:W3CDTF">2017-01-09T11:39:11Z</dcterms:created>
  <dcterms:modified xsi:type="dcterms:W3CDTF">2021-01-28T19:33:24Z</dcterms:modified>
</cp:coreProperties>
</file>